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7"/>
  </p:notesMasterIdLst>
  <p:sldIdLst>
    <p:sldId id="256" r:id="rId2"/>
    <p:sldId id="257" r:id="rId3"/>
    <p:sldId id="259" r:id="rId4"/>
    <p:sldId id="258" r:id="rId5"/>
    <p:sldId id="260" r:id="rId6"/>
    <p:sldId id="261" r:id="rId7"/>
    <p:sldId id="267" r:id="rId8"/>
    <p:sldId id="271" r:id="rId9"/>
    <p:sldId id="266" r:id="rId10"/>
    <p:sldId id="263" r:id="rId11"/>
    <p:sldId id="264" r:id="rId12"/>
    <p:sldId id="265"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F9A9A2-4395-4001-86B9-59602F79C65B}" v="664" dt="2022-05-24T18:46:18.280"/>
    <p1510:client id="{C8778CA0-0B6E-405C-BC6E-73F663B2EF0F}" v="531" dt="2022-05-24T18:15:47.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0" d="100"/>
          <a:sy n="90"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5DCCC-4283-44B4-A508-3A4C9470971D}" type="datetimeFigureOut">
              <a:rPr lang="en-US" smtClean="0"/>
              <a:t>5/28/2022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3B717-ED5E-4144-8DC1-CE777BEC4C7B}" type="slidenum">
              <a:rPr lang="en-US" smtClean="0"/>
              <a:t>‹#›</a:t>
            </a:fld>
            <a:endParaRPr lang="en-US"/>
          </a:p>
        </p:txBody>
      </p:sp>
    </p:spTree>
    <p:extLst>
      <p:ext uri="{BB962C8B-B14F-4D97-AF65-F5344CB8AC3E}">
        <p14:creationId xmlns:p14="http://schemas.microsoft.com/office/powerpoint/2010/main" val="4065527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5/28/2022</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12793890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98937451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5/28/2022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83885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61213767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5/28/2022</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95611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217036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5/28/2022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69652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5/28/2022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35298852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5/28/2022</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06357538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5/28/2022</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3709850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5/28/2022</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15783951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5/28/2022</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0128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13" r:id="rId4"/>
    <p:sldLayoutId id="2147483714" r:id="rId5"/>
    <p:sldLayoutId id="2147483719" r:id="rId6"/>
    <p:sldLayoutId id="2147483715" r:id="rId7"/>
    <p:sldLayoutId id="2147483716" r:id="rId8"/>
    <p:sldLayoutId id="2147483717" r:id="rId9"/>
    <p:sldLayoutId id="2147483718" r:id="rId10"/>
    <p:sldLayoutId id="2147483720" r:id="rId11"/>
  </p:sldLayoutIdLst>
  <p:transition spd="slow">
    <p:wipe/>
  </p:transition>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725BC23-E0DD-4037-B2B8-7B6FA6454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99EE120-2D35-4A48-BAAE-238F986A1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6072" cy="1804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2F9EAC-0C70-441C-AC78-65174C28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740090"/>
            <a:ext cx="7765922"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51422" y="1651791"/>
            <a:ext cx="8230996" cy="2658269"/>
          </a:xfrm>
        </p:spPr>
        <p:txBody>
          <a:bodyPr anchor="b">
            <a:noAutofit/>
          </a:bodyPr>
          <a:lstStyle/>
          <a:p>
            <a:r>
              <a:rPr lang="tr-TR" sz="5400" b="1" dirty="0">
                <a:solidFill>
                  <a:schemeClr val="accent6"/>
                </a:solidFill>
                <a:ea typeface="Meiryo"/>
              </a:rPr>
              <a:t>Çocuk bakışıyla avcılık</a:t>
            </a:r>
          </a:p>
        </p:txBody>
      </p:sp>
      <p:sp>
        <p:nvSpPr>
          <p:cNvPr id="3" name="Subtitle 2"/>
          <p:cNvSpPr>
            <a:spLocks noGrp="1"/>
          </p:cNvSpPr>
          <p:nvPr>
            <p:ph type="subTitle" idx="1"/>
          </p:nvPr>
        </p:nvSpPr>
        <p:spPr>
          <a:xfrm>
            <a:off x="4882102" y="4810937"/>
            <a:ext cx="6666980" cy="1172200"/>
          </a:xfrm>
        </p:spPr>
        <p:txBody>
          <a:bodyPr anchor="t">
            <a:normAutofit/>
          </a:bodyPr>
          <a:lstStyle/>
          <a:p>
            <a:r>
              <a:rPr lang="tr-TR" noProof="1">
                <a:ea typeface="Meiryo"/>
              </a:rPr>
              <a:t>Doğukan Kırmızıgül</a:t>
            </a:r>
            <a:endParaRPr lang="tr-TR" noProof="1"/>
          </a:p>
        </p:txBody>
      </p:sp>
      <p:sp>
        <p:nvSpPr>
          <p:cNvPr id="15" name="Rectangle 14">
            <a:extLst>
              <a:ext uri="{FF2B5EF4-FFF2-40B4-BE49-F238E27FC236}">
                <a16:creationId xmlns:a16="http://schemas.microsoft.com/office/drawing/2014/main" id="{0D48F6B8-EF56-4340-982E-F4D6F5DC2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7538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596C40-FEA6-4867-853D-CF37DE3B6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49" y="6167615"/>
            <a:ext cx="12192001"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C7C5E2-274E-49A3-A8E0-46A5B8CAC3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6CF8D2C-9E01-48EC-8DDF-8A1FF60AE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2805DB3F-6E12-E438-22FB-7EE83FF34B0C}"/>
              </a:ext>
            </a:extLst>
          </p:cNvPr>
          <p:cNvPicPr>
            <a:picLocks noChangeAspect="1"/>
          </p:cNvPicPr>
          <p:nvPr/>
        </p:nvPicPr>
        <p:blipFill>
          <a:blip r:embed="rId2"/>
          <a:stretch>
            <a:fillRect/>
          </a:stretch>
        </p:blipFill>
        <p:spPr>
          <a:xfrm>
            <a:off x="8627" y="1798611"/>
            <a:ext cx="4396593" cy="4310329"/>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5875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CF50007-7997-7E9C-2087-518CC6567455}"/>
              </a:ext>
            </a:extLst>
          </p:cNvPr>
          <p:cNvSpPr txBox="1"/>
          <p:nvPr/>
        </p:nvSpPr>
        <p:spPr>
          <a:xfrm>
            <a:off x="195776" y="309500"/>
            <a:ext cx="10863470" cy="553998"/>
          </a:xfrm>
          <a:prstGeom prst="rect">
            <a:avLst/>
          </a:prstGeom>
          <a:noFill/>
        </p:spPr>
        <p:txBody>
          <a:bodyPr wrap="square" rtlCol="0">
            <a:spAutoFit/>
          </a:bodyPr>
          <a:lstStyle/>
          <a:p>
            <a:r>
              <a:rPr lang="tr-TR" sz="3000" dirty="0"/>
              <a:t>Burada Kazanan Silah Sanayisi</a:t>
            </a:r>
          </a:p>
        </p:txBody>
      </p:sp>
      <p:sp>
        <p:nvSpPr>
          <p:cNvPr id="4" name="Metin kutusu 3">
            <a:extLst>
              <a:ext uri="{FF2B5EF4-FFF2-40B4-BE49-F238E27FC236}">
                <a16:creationId xmlns:a16="http://schemas.microsoft.com/office/drawing/2014/main" id="{CAEA11F3-215B-FEF4-C31D-6928C41A199C}"/>
              </a:ext>
            </a:extLst>
          </p:cNvPr>
          <p:cNvSpPr txBox="1"/>
          <p:nvPr/>
        </p:nvSpPr>
        <p:spPr>
          <a:xfrm>
            <a:off x="0" y="1086601"/>
            <a:ext cx="10653823" cy="4154984"/>
          </a:xfrm>
          <a:prstGeom prst="rect">
            <a:avLst/>
          </a:prstGeom>
          <a:noFill/>
        </p:spPr>
        <p:txBody>
          <a:bodyPr wrap="square" rtlCol="0">
            <a:spAutoFit/>
          </a:bodyPr>
          <a:lstStyle/>
          <a:p>
            <a:r>
              <a:rPr lang="tr-TR" sz="2400" dirty="0">
                <a:solidFill>
                  <a:srgbClr val="000000"/>
                </a:solidFill>
                <a:latin typeface="Mukta"/>
              </a:rPr>
              <a:t>Annem, halkın avcılığa tepkili olduğunu söylüyor. Bakanlık bu tepkilere karşı kendini savunmak için av turizmi sayesinde ülkemizin para kazandığını söylüyor. Oysaki</a:t>
            </a:r>
            <a:r>
              <a:rPr lang="en-US" sz="2400" dirty="0">
                <a:solidFill>
                  <a:srgbClr val="000000"/>
                </a:solidFill>
                <a:latin typeface="Mukta"/>
              </a:rPr>
              <a:t> </a:t>
            </a:r>
            <a:r>
              <a:rPr lang="tr-TR" sz="2400" dirty="0">
                <a:solidFill>
                  <a:srgbClr val="000000"/>
                </a:solidFill>
                <a:latin typeface="Mukta"/>
              </a:rPr>
              <a:t>Bakanlığın </a:t>
            </a:r>
            <a:r>
              <a:rPr lang="tr-TR" sz="2400" b="0" i="0" dirty="0">
                <a:solidFill>
                  <a:srgbClr val="000000"/>
                </a:solidFill>
                <a:effectLst/>
                <a:latin typeface="Mukta"/>
              </a:rPr>
              <a:t>2020 Yılı Performans Programı’na göre «Av ve Yaban Hayatının Korunması ve Geliştirilmesi» adı altında 2019 yılında 54 milyon 559 bin 168 lira 42 kuruş harcandı. 2020 yılında 104 milyon 252 bin lira, 2021 yılında 100 milyon 986 bin 200 lira ve 2022 yılında 105 milyon 324 bin 600 bin lira harcama yapılması bekleniyor</a:t>
            </a:r>
            <a:r>
              <a:rPr lang="tr-TR" sz="2400" dirty="0">
                <a:solidFill>
                  <a:srgbClr val="000000"/>
                </a:solidFill>
                <a:latin typeface="Mukta"/>
              </a:rPr>
              <a:t>du</a:t>
            </a:r>
            <a:r>
              <a:rPr lang="tr-TR" sz="2400" b="0" i="0" dirty="0">
                <a:solidFill>
                  <a:srgbClr val="000000"/>
                </a:solidFill>
                <a:effectLst/>
                <a:latin typeface="Mukta"/>
              </a:rPr>
              <a:t>. Annem birileri para kazanırken doğanın </a:t>
            </a:r>
            <a:r>
              <a:rPr lang="tr-TR" sz="2400" dirty="0">
                <a:solidFill>
                  <a:srgbClr val="000000"/>
                </a:solidFill>
                <a:latin typeface="Mukta"/>
              </a:rPr>
              <a:t>yani insanların da kaybet</a:t>
            </a:r>
            <a:r>
              <a:rPr lang="en-US" sz="2400" dirty="0">
                <a:solidFill>
                  <a:srgbClr val="000000"/>
                </a:solidFill>
                <a:latin typeface="Mukta"/>
              </a:rPr>
              <a:t>t</a:t>
            </a:r>
            <a:r>
              <a:rPr lang="tr-TR" sz="2400" dirty="0">
                <a:solidFill>
                  <a:srgbClr val="000000"/>
                </a:solidFill>
                <a:latin typeface="Mukta"/>
              </a:rPr>
              <a:t>iğ</a:t>
            </a:r>
            <a:r>
              <a:rPr lang="tr-TR" sz="2400" noProof="1">
                <a:solidFill>
                  <a:srgbClr val="000000"/>
                </a:solidFill>
                <a:latin typeface="Mukta"/>
              </a:rPr>
              <a:t>ini </a:t>
            </a:r>
            <a:r>
              <a:rPr lang="tr-TR" sz="2400" dirty="0">
                <a:solidFill>
                  <a:srgbClr val="000000"/>
                </a:solidFill>
                <a:latin typeface="Mukta"/>
              </a:rPr>
              <a:t>söylüyor. Ama kim kazanıyor? Silah Sanayisi..</a:t>
            </a:r>
            <a:r>
              <a:rPr lang="tr-TR" sz="2400" b="0" i="0" dirty="0">
                <a:solidFill>
                  <a:srgbClr val="000000"/>
                </a:solidFill>
                <a:effectLst/>
                <a:latin typeface="Mukta"/>
              </a:rPr>
              <a:t> </a:t>
            </a:r>
            <a:endParaRPr lang="en-US" dirty="0">
              <a:solidFill>
                <a:srgbClr val="000000"/>
              </a:solidFill>
              <a:latin typeface="Mukta"/>
            </a:endParaRPr>
          </a:p>
          <a:p>
            <a:endParaRPr lang="en-US" dirty="0">
              <a:solidFill>
                <a:srgbClr val="000000"/>
              </a:solidFill>
              <a:latin typeface="Mukta"/>
            </a:endParaRPr>
          </a:p>
          <a:p>
            <a:r>
              <a:rPr lang="en-US" dirty="0">
                <a:solidFill>
                  <a:srgbClr val="000000"/>
                </a:solidFill>
                <a:latin typeface="Mukta"/>
              </a:rPr>
              <a:t>                    Kaynak: Sol Portal: </a:t>
            </a:r>
            <a:r>
              <a:rPr lang="tr-TR" i="0" dirty="0">
                <a:solidFill>
                  <a:srgbClr val="000000"/>
                </a:solidFill>
                <a:effectLst/>
                <a:latin typeface="Roboto Condensed" panose="020B0604020202020204" pitchFamily="2" charset="0"/>
              </a:rPr>
              <a:t>HAYTAP Ankara Temsilcisi Pelin Sayılgan </a:t>
            </a:r>
            <a:r>
              <a:rPr lang="tr-TR" i="0" dirty="0" err="1">
                <a:solidFill>
                  <a:srgbClr val="000000"/>
                </a:solidFill>
                <a:effectLst/>
                <a:latin typeface="Roboto Condensed" panose="020B0604020202020204" pitchFamily="2" charset="0"/>
              </a:rPr>
              <a:t>soL'a</a:t>
            </a:r>
            <a:r>
              <a:rPr lang="tr-TR" i="0" dirty="0">
                <a:solidFill>
                  <a:srgbClr val="000000"/>
                </a:solidFill>
                <a:effectLst/>
                <a:latin typeface="Roboto Condensed" panose="020B0604020202020204" pitchFamily="2" charset="0"/>
              </a:rPr>
              <a:t> anlattı: 'Av turizmi' kapitalizmin ahlaki çöküşünün göstergesi</a:t>
            </a:r>
            <a:endParaRPr lang="en-US" dirty="0">
              <a:solidFill>
                <a:srgbClr val="000000"/>
              </a:solidFill>
              <a:latin typeface="Mukta"/>
            </a:endParaRPr>
          </a:p>
          <a:p>
            <a:endParaRPr lang="tr-TR" dirty="0"/>
          </a:p>
        </p:txBody>
      </p:sp>
      <p:pic>
        <p:nvPicPr>
          <p:cNvPr id="3074" name="Picture 2" descr="Yerli ve milli imkanlarla üretilen 6 yeni silah IDEF'te vitrine çıkıyor">
            <a:extLst>
              <a:ext uri="{FF2B5EF4-FFF2-40B4-BE49-F238E27FC236}">
                <a16:creationId xmlns:a16="http://schemas.microsoft.com/office/drawing/2014/main" id="{E2C4C725-6C72-EF7E-5A13-9964E21C9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586" y="501358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818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9FEBFCF-DA00-F847-0287-3BDA9BEDF9B7}"/>
              </a:ext>
            </a:extLst>
          </p:cNvPr>
          <p:cNvSpPr txBox="1"/>
          <p:nvPr/>
        </p:nvSpPr>
        <p:spPr>
          <a:xfrm>
            <a:off x="0" y="-28812"/>
            <a:ext cx="10992678" cy="553998"/>
          </a:xfrm>
          <a:prstGeom prst="rect">
            <a:avLst/>
          </a:prstGeom>
          <a:noFill/>
        </p:spPr>
        <p:txBody>
          <a:bodyPr wrap="square" rtlCol="0">
            <a:spAutoFit/>
          </a:bodyPr>
          <a:lstStyle/>
          <a:p>
            <a:r>
              <a:rPr lang="tr-TR" sz="3000" dirty="0"/>
              <a:t>Yaşama Hakkı</a:t>
            </a:r>
          </a:p>
        </p:txBody>
      </p:sp>
      <p:sp>
        <p:nvSpPr>
          <p:cNvPr id="4" name="Metin kutusu 3">
            <a:extLst>
              <a:ext uri="{FF2B5EF4-FFF2-40B4-BE49-F238E27FC236}">
                <a16:creationId xmlns:a16="http://schemas.microsoft.com/office/drawing/2014/main" id="{A2A7B995-8368-9679-375F-68CEE368C90B}"/>
              </a:ext>
            </a:extLst>
          </p:cNvPr>
          <p:cNvSpPr txBox="1"/>
          <p:nvPr/>
        </p:nvSpPr>
        <p:spPr>
          <a:xfrm>
            <a:off x="924339" y="3299791"/>
            <a:ext cx="10485783" cy="2246769"/>
          </a:xfrm>
          <a:prstGeom prst="rect">
            <a:avLst/>
          </a:prstGeom>
          <a:noFill/>
        </p:spPr>
        <p:txBody>
          <a:bodyPr wrap="square" rtlCol="0">
            <a:spAutoFit/>
          </a:bodyPr>
          <a:lstStyle/>
          <a:p>
            <a:r>
              <a:rPr lang="tr-TR" sz="2800" b="0" i="0" dirty="0">
                <a:solidFill>
                  <a:srgbClr val="000000"/>
                </a:solidFill>
                <a:effectLst/>
                <a:latin typeface="Mukta"/>
              </a:rPr>
              <a:t>Avcılık konusunun sadece parasal boyutunun değerlendiriliyor olmasından da çok rahatsız olduklarını belirten annem yaşam hakkının en temel hak olduğunu, hayvanların da bizim gibi yaşam hakkının olduğunu s</a:t>
            </a:r>
            <a:r>
              <a:rPr lang="tr-TR" sz="2800" dirty="0">
                <a:solidFill>
                  <a:srgbClr val="000000"/>
                </a:solidFill>
                <a:latin typeface="Mukta"/>
              </a:rPr>
              <a:t>öylüyor. Ayrıca onların mal olmadıklarını, onlara insan gibi bakmamız gerektiğini ifade ediyor.</a:t>
            </a:r>
            <a:endParaRPr lang="tr-TR" sz="2800" dirty="0"/>
          </a:p>
        </p:txBody>
      </p:sp>
      <p:pic>
        <p:nvPicPr>
          <p:cNvPr id="4098" name="Picture 2" descr="Yaşam Hakkı Savunucuları Hayvanlar için Sokağa Çıkıyor">
            <a:extLst>
              <a:ext uri="{FF2B5EF4-FFF2-40B4-BE49-F238E27FC236}">
                <a16:creationId xmlns:a16="http://schemas.microsoft.com/office/drawing/2014/main" id="{70D842C6-0A5C-1C5C-839C-67E27943D6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64" y="424982"/>
            <a:ext cx="3698422" cy="2613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5107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0302141-154A-3E38-FA43-867D80108B33}"/>
              </a:ext>
            </a:extLst>
          </p:cNvPr>
          <p:cNvSpPr txBox="1"/>
          <p:nvPr/>
        </p:nvSpPr>
        <p:spPr>
          <a:xfrm>
            <a:off x="57169" y="85062"/>
            <a:ext cx="11436626" cy="553998"/>
          </a:xfrm>
          <a:prstGeom prst="rect">
            <a:avLst/>
          </a:prstGeom>
          <a:noFill/>
        </p:spPr>
        <p:txBody>
          <a:bodyPr wrap="square" rtlCol="0">
            <a:spAutoFit/>
          </a:bodyPr>
          <a:lstStyle/>
          <a:p>
            <a:r>
              <a:rPr lang="tr-TR" sz="3000" dirty="0"/>
              <a:t>Yasalar Avcılıkla Mücadelede Ne Kadar Etkili? </a:t>
            </a:r>
          </a:p>
        </p:txBody>
      </p:sp>
      <p:sp>
        <p:nvSpPr>
          <p:cNvPr id="4" name="Metin kutusu 3">
            <a:extLst>
              <a:ext uri="{FF2B5EF4-FFF2-40B4-BE49-F238E27FC236}">
                <a16:creationId xmlns:a16="http://schemas.microsoft.com/office/drawing/2014/main" id="{D625E339-6E33-417F-E0C9-B4F53EED9057}"/>
              </a:ext>
            </a:extLst>
          </p:cNvPr>
          <p:cNvSpPr txBox="1"/>
          <p:nvPr/>
        </p:nvSpPr>
        <p:spPr>
          <a:xfrm>
            <a:off x="1172817" y="1918252"/>
            <a:ext cx="10903226" cy="2862322"/>
          </a:xfrm>
          <a:prstGeom prst="rect">
            <a:avLst/>
          </a:prstGeom>
          <a:noFill/>
        </p:spPr>
        <p:txBody>
          <a:bodyPr wrap="square" rtlCol="0">
            <a:spAutoFit/>
          </a:bodyPr>
          <a:lstStyle/>
          <a:p>
            <a:r>
              <a:rPr lang="tr-TR" dirty="0"/>
              <a:t>Elmabaş </a:t>
            </a:r>
            <a:r>
              <a:rPr lang="tr-TR" dirty="0" err="1"/>
              <a:t>patka</a:t>
            </a:r>
            <a:r>
              <a:rPr lang="tr-TR" dirty="0"/>
              <a:t> ve üveyik Afrika ve Avrasya Göçmen Su Kuşları Koruma Sözleşmesi’ne (AEWA), Avrupa Birliği Kuş </a:t>
            </a:r>
            <a:r>
              <a:rPr lang="tr-TR" dirty="0" err="1"/>
              <a:t>Direktifi’ne</a:t>
            </a:r>
            <a:r>
              <a:rPr lang="tr-TR" dirty="0"/>
              <a:t> ve Vahşi Göçebe Hayvan Türlerinin Koruması Anlaşması (CMS) </a:t>
            </a:r>
            <a:r>
              <a:rPr lang="en-US" dirty="0"/>
              <a:t>   </a:t>
            </a:r>
            <a:r>
              <a:rPr lang="tr-TR" dirty="0"/>
              <a:t>ya da Bonn Anlaşması’na göre, bu anlaşmalara taraf olan tüm ülkelerde koruma altındadır. </a:t>
            </a:r>
          </a:p>
          <a:p>
            <a:endParaRPr lang="tr-TR" dirty="0"/>
          </a:p>
          <a:p>
            <a:r>
              <a:rPr lang="tr-TR" dirty="0"/>
              <a:t>Fakat ülkemizde Merkez Av Komisyonu nesli tehlike altında olan bu hayvanların avlanmasına izin vermektedir. Bakanlık av turizminden para kazandığını söylemekte, turizm şirketleri ve av malzemeleri satanlar, silah tüccarları avcılık sayesinde büyük kârlar elde etmektedir.</a:t>
            </a:r>
          </a:p>
          <a:p>
            <a:endParaRPr lang="tr-TR" dirty="0"/>
          </a:p>
          <a:p>
            <a:r>
              <a:rPr lang="tr-TR" dirty="0"/>
              <a:t>Kapitalizmde en kutsal şey paradır ve kapitalist bir dünyada kanunlar hayvanları koruyamaz, insanlar para için doğayı ve hayvanları yok eder.</a:t>
            </a:r>
          </a:p>
        </p:txBody>
      </p:sp>
      <p:pic>
        <p:nvPicPr>
          <p:cNvPr id="5122" name="Picture 2" descr="Hayvan hakları yasası Erdoğan'a sunuldu: Suçüstü yapılan suçlarda resen  soruşturma açılabilecek; kasten öldürmeye 4, eziyete 3 yıla kadar hapis  cezası">
            <a:extLst>
              <a:ext uri="{FF2B5EF4-FFF2-40B4-BE49-F238E27FC236}">
                <a16:creationId xmlns:a16="http://schemas.microsoft.com/office/drawing/2014/main" id="{E55CD1BB-B75B-5F67-4878-900AA2B499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4679653"/>
            <a:ext cx="3721395" cy="209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1155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80">
                                          <p:stCondLst>
                                            <p:cond delay="0"/>
                                          </p:stCondLst>
                                        </p:cTn>
                                        <p:tgtEl>
                                          <p:spTgt spid="4">
                                            <p:txEl>
                                              <p:pRg st="2" end="2"/>
                                            </p:txEl>
                                          </p:spTgt>
                                        </p:tgtEl>
                                      </p:cBhvr>
                                    </p:animEffect>
                                    <p:anim calcmode="lin" valueType="num">
                                      <p:cBhvr>
                                        <p:cTn id="26"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2" end="2"/>
                                            </p:txEl>
                                          </p:spTgt>
                                        </p:tgtEl>
                                      </p:cBhvr>
                                      <p:to x="100000" y="60000"/>
                                    </p:animScale>
                                    <p:animScale>
                                      <p:cBhvr>
                                        <p:cTn id="32" dur="166" decel="50000">
                                          <p:stCondLst>
                                            <p:cond delay="676"/>
                                          </p:stCondLst>
                                        </p:cTn>
                                        <p:tgtEl>
                                          <p:spTgt spid="4">
                                            <p:txEl>
                                              <p:pRg st="2" end="2"/>
                                            </p:txEl>
                                          </p:spTgt>
                                        </p:tgtEl>
                                      </p:cBhvr>
                                      <p:to x="100000" y="100000"/>
                                    </p:animScale>
                                    <p:animScale>
                                      <p:cBhvr>
                                        <p:cTn id="33" dur="26">
                                          <p:stCondLst>
                                            <p:cond delay="1312"/>
                                          </p:stCondLst>
                                        </p:cTn>
                                        <p:tgtEl>
                                          <p:spTgt spid="4">
                                            <p:txEl>
                                              <p:pRg st="2" end="2"/>
                                            </p:txEl>
                                          </p:spTgt>
                                        </p:tgtEl>
                                      </p:cBhvr>
                                      <p:to x="100000" y="80000"/>
                                    </p:animScale>
                                    <p:animScale>
                                      <p:cBhvr>
                                        <p:cTn id="34" dur="166" decel="50000">
                                          <p:stCondLst>
                                            <p:cond delay="1338"/>
                                          </p:stCondLst>
                                        </p:cTn>
                                        <p:tgtEl>
                                          <p:spTgt spid="4">
                                            <p:txEl>
                                              <p:pRg st="2" end="2"/>
                                            </p:txEl>
                                          </p:spTgt>
                                        </p:tgtEl>
                                      </p:cBhvr>
                                      <p:to x="100000" y="100000"/>
                                    </p:animScale>
                                    <p:animScale>
                                      <p:cBhvr>
                                        <p:cTn id="35" dur="26">
                                          <p:stCondLst>
                                            <p:cond delay="1642"/>
                                          </p:stCondLst>
                                        </p:cTn>
                                        <p:tgtEl>
                                          <p:spTgt spid="4">
                                            <p:txEl>
                                              <p:pRg st="2" end="2"/>
                                            </p:txEl>
                                          </p:spTgt>
                                        </p:tgtEl>
                                      </p:cBhvr>
                                      <p:to x="100000" y="90000"/>
                                    </p:animScale>
                                    <p:animScale>
                                      <p:cBhvr>
                                        <p:cTn id="36" dur="166" decel="50000">
                                          <p:stCondLst>
                                            <p:cond delay="1668"/>
                                          </p:stCondLst>
                                        </p:cTn>
                                        <p:tgtEl>
                                          <p:spTgt spid="4">
                                            <p:txEl>
                                              <p:pRg st="2" end="2"/>
                                            </p:txEl>
                                          </p:spTgt>
                                        </p:tgtEl>
                                      </p:cBhvr>
                                      <p:to x="100000" y="100000"/>
                                    </p:animScale>
                                    <p:animScale>
                                      <p:cBhvr>
                                        <p:cTn id="37" dur="26">
                                          <p:stCondLst>
                                            <p:cond delay="1808"/>
                                          </p:stCondLst>
                                        </p:cTn>
                                        <p:tgtEl>
                                          <p:spTgt spid="4">
                                            <p:txEl>
                                              <p:pRg st="2" end="2"/>
                                            </p:txEl>
                                          </p:spTgt>
                                        </p:tgtEl>
                                      </p:cBhvr>
                                      <p:to x="100000" y="95000"/>
                                    </p:animScale>
                                    <p:animScale>
                                      <p:cBhvr>
                                        <p:cTn id="38" dur="166" decel="50000">
                                          <p:stCondLst>
                                            <p:cond delay="1834"/>
                                          </p:stCondLst>
                                        </p:cTn>
                                        <p:tgtEl>
                                          <p:spTgt spid="4">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down)">
                                      <p:cBhvr>
                                        <p:cTn id="43" dur="580">
                                          <p:stCondLst>
                                            <p:cond delay="0"/>
                                          </p:stCondLst>
                                        </p:cTn>
                                        <p:tgtEl>
                                          <p:spTgt spid="4">
                                            <p:txEl>
                                              <p:pRg st="4" end="4"/>
                                            </p:txEl>
                                          </p:spTgt>
                                        </p:tgtEl>
                                      </p:cBhvr>
                                    </p:animEffect>
                                    <p:anim calcmode="lin" valueType="num">
                                      <p:cBhvr>
                                        <p:cTn id="44"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4" end="4"/>
                                            </p:txEl>
                                          </p:spTgt>
                                        </p:tgtEl>
                                      </p:cBhvr>
                                      <p:to x="100000" y="60000"/>
                                    </p:animScale>
                                    <p:animScale>
                                      <p:cBhvr>
                                        <p:cTn id="50" dur="166" decel="50000">
                                          <p:stCondLst>
                                            <p:cond delay="676"/>
                                          </p:stCondLst>
                                        </p:cTn>
                                        <p:tgtEl>
                                          <p:spTgt spid="4">
                                            <p:txEl>
                                              <p:pRg st="4" end="4"/>
                                            </p:txEl>
                                          </p:spTgt>
                                        </p:tgtEl>
                                      </p:cBhvr>
                                      <p:to x="100000" y="100000"/>
                                    </p:animScale>
                                    <p:animScale>
                                      <p:cBhvr>
                                        <p:cTn id="51" dur="26">
                                          <p:stCondLst>
                                            <p:cond delay="1312"/>
                                          </p:stCondLst>
                                        </p:cTn>
                                        <p:tgtEl>
                                          <p:spTgt spid="4">
                                            <p:txEl>
                                              <p:pRg st="4" end="4"/>
                                            </p:txEl>
                                          </p:spTgt>
                                        </p:tgtEl>
                                      </p:cBhvr>
                                      <p:to x="100000" y="80000"/>
                                    </p:animScale>
                                    <p:animScale>
                                      <p:cBhvr>
                                        <p:cTn id="52" dur="166" decel="50000">
                                          <p:stCondLst>
                                            <p:cond delay="1338"/>
                                          </p:stCondLst>
                                        </p:cTn>
                                        <p:tgtEl>
                                          <p:spTgt spid="4">
                                            <p:txEl>
                                              <p:pRg st="4" end="4"/>
                                            </p:txEl>
                                          </p:spTgt>
                                        </p:tgtEl>
                                      </p:cBhvr>
                                      <p:to x="100000" y="100000"/>
                                    </p:animScale>
                                    <p:animScale>
                                      <p:cBhvr>
                                        <p:cTn id="53" dur="26">
                                          <p:stCondLst>
                                            <p:cond delay="1642"/>
                                          </p:stCondLst>
                                        </p:cTn>
                                        <p:tgtEl>
                                          <p:spTgt spid="4">
                                            <p:txEl>
                                              <p:pRg st="4" end="4"/>
                                            </p:txEl>
                                          </p:spTgt>
                                        </p:tgtEl>
                                      </p:cBhvr>
                                      <p:to x="100000" y="90000"/>
                                    </p:animScale>
                                    <p:animScale>
                                      <p:cBhvr>
                                        <p:cTn id="54" dur="166" decel="50000">
                                          <p:stCondLst>
                                            <p:cond delay="1668"/>
                                          </p:stCondLst>
                                        </p:cTn>
                                        <p:tgtEl>
                                          <p:spTgt spid="4">
                                            <p:txEl>
                                              <p:pRg st="4" end="4"/>
                                            </p:txEl>
                                          </p:spTgt>
                                        </p:tgtEl>
                                      </p:cBhvr>
                                      <p:to x="100000" y="100000"/>
                                    </p:animScale>
                                    <p:animScale>
                                      <p:cBhvr>
                                        <p:cTn id="55" dur="26">
                                          <p:stCondLst>
                                            <p:cond delay="1808"/>
                                          </p:stCondLst>
                                        </p:cTn>
                                        <p:tgtEl>
                                          <p:spTgt spid="4">
                                            <p:txEl>
                                              <p:pRg st="4" end="4"/>
                                            </p:txEl>
                                          </p:spTgt>
                                        </p:tgtEl>
                                      </p:cBhvr>
                                      <p:to x="100000" y="95000"/>
                                    </p:animScale>
                                    <p:animScale>
                                      <p:cBhvr>
                                        <p:cTn id="56" dur="166" decel="50000">
                                          <p:stCondLst>
                                            <p:cond delay="1834"/>
                                          </p:stCondLst>
                                        </p:cTn>
                                        <p:tgtEl>
                                          <p:spTgt spid="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9874F75-81C9-96F6-27B5-338506566EFC}"/>
              </a:ext>
            </a:extLst>
          </p:cNvPr>
          <p:cNvSpPr txBox="1"/>
          <p:nvPr/>
        </p:nvSpPr>
        <p:spPr>
          <a:xfrm>
            <a:off x="85060" y="276447"/>
            <a:ext cx="8825023" cy="553998"/>
          </a:xfrm>
          <a:prstGeom prst="rect">
            <a:avLst/>
          </a:prstGeom>
          <a:noFill/>
        </p:spPr>
        <p:txBody>
          <a:bodyPr wrap="square" rtlCol="0">
            <a:spAutoFit/>
          </a:bodyPr>
          <a:lstStyle/>
          <a:p>
            <a:r>
              <a:rPr lang="tr-TR" sz="3000" noProof="1"/>
              <a:t>Av Turizmi</a:t>
            </a:r>
          </a:p>
        </p:txBody>
      </p:sp>
      <p:sp>
        <p:nvSpPr>
          <p:cNvPr id="3" name="Metin kutusu 2">
            <a:extLst>
              <a:ext uri="{FF2B5EF4-FFF2-40B4-BE49-F238E27FC236}">
                <a16:creationId xmlns:a16="http://schemas.microsoft.com/office/drawing/2014/main" id="{1AF9D372-3F6D-05AB-EAFF-3B20332380BD}"/>
              </a:ext>
            </a:extLst>
          </p:cNvPr>
          <p:cNvSpPr txBox="1"/>
          <p:nvPr/>
        </p:nvSpPr>
        <p:spPr>
          <a:xfrm>
            <a:off x="0" y="1043731"/>
            <a:ext cx="9554872" cy="4278094"/>
          </a:xfrm>
          <a:prstGeom prst="rect">
            <a:avLst/>
          </a:prstGeom>
          <a:noFill/>
        </p:spPr>
        <p:txBody>
          <a:bodyPr wrap="square" rtlCol="0">
            <a:spAutoFit/>
          </a:bodyPr>
          <a:lstStyle/>
          <a:p>
            <a:r>
              <a:rPr lang="tr-TR" sz="1600" noProof="1">
                <a:latin typeface="+mj-lt"/>
              </a:rPr>
              <a:t>Av turizmi kötüler ötesi bir</a:t>
            </a:r>
            <a:r>
              <a:rPr lang="en-US" sz="1600" noProof="1">
                <a:latin typeface="+mj-lt"/>
              </a:rPr>
              <a:t> şeydir</a:t>
            </a:r>
            <a:r>
              <a:rPr lang="tr-TR" sz="1600" noProof="1">
                <a:latin typeface="+mj-lt"/>
              </a:rPr>
              <a:t>. Şimdi size bu</a:t>
            </a:r>
            <a:r>
              <a:rPr lang="en-US" sz="1600" noProof="1">
                <a:latin typeface="+mj-lt"/>
              </a:rPr>
              <a:t>nun </a:t>
            </a:r>
            <a:r>
              <a:rPr lang="tr-TR" sz="1600" noProof="1">
                <a:latin typeface="+mj-lt"/>
              </a:rPr>
              <a:t>ne olduğunu ve nasıl çalıştığını anlatacağım. </a:t>
            </a:r>
            <a:r>
              <a:rPr lang="tr-TR" sz="1600" i="0" noProof="1">
                <a:solidFill>
                  <a:srgbClr val="2C2F34"/>
                </a:solidFill>
                <a:effectLst/>
                <a:latin typeface="+mj-lt"/>
              </a:rPr>
              <a:t>Av turizmi nedir </a:t>
            </a:r>
            <a:r>
              <a:rPr lang="tr-TR" sz="1600" b="0" i="0" noProof="1">
                <a:solidFill>
                  <a:srgbClr val="2C2F34"/>
                </a:solidFill>
                <a:effectLst/>
                <a:latin typeface="+mj-lt"/>
              </a:rPr>
              <a:t>sorusuna verilebilecek en net cevap bu şekildedir. Av sezonu içerisinde, belirtilen avlaklarda, belirlenen av hayvanları göz önünde bulundurularak, gerekli kurallar çerçevesinde gerçekleştirilen avcılık faaliyeti, av turizmi olarak bilinmektedir.</a:t>
            </a:r>
            <a:r>
              <a:rPr lang="tr-TR" sz="1600" noProof="1">
                <a:solidFill>
                  <a:srgbClr val="2C2F34"/>
                </a:solidFill>
                <a:latin typeface="+mj-lt"/>
              </a:rPr>
              <a:t> </a:t>
            </a:r>
          </a:p>
          <a:p>
            <a:endParaRPr lang="tr-TR" sz="1600" noProof="1">
              <a:solidFill>
                <a:srgbClr val="2C2F34"/>
              </a:solidFill>
              <a:latin typeface="+mj-lt"/>
            </a:endParaRPr>
          </a:p>
          <a:p>
            <a:r>
              <a:rPr lang="tr-TR" sz="1600" noProof="1">
                <a:solidFill>
                  <a:srgbClr val="2C2F34"/>
                </a:solidFill>
                <a:latin typeface="+mj-lt"/>
              </a:rPr>
              <a:t>Peki ya av turizminin zararı nedir? Gerekli kontroller sağlanamadığı için, av turizmi sonucunda hayvanların sayılarının yüksek miktarda azalması, doğanın da bozulmasına yol açıyor.</a:t>
            </a:r>
            <a:endParaRPr lang="en-US" sz="1600" noProof="1">
              <a:solidFill>
                <a:srgbClr val="2C2F34"/>
              </a:solidFill>
              <a:latin typeface="+mj-lt"/>
            </a:endParaRPr>
          </a:p>
          <a:p>
            <a:endParaRPr lang="en-US" sz="1600" noProof="1">
              <a:solidFill>
                <a:srgbClr val="2C2F34"/>
              </a:solidFill>
              <a:latin typeface="+mj-lt"/>
            </a:endParaRPr>
          </a:p>
          <a:p>
            <a:r>
              <a:rPr lang="tr-TR" sz="1600" noProof="1">
                <a:solidFill>
                  <a:srgbClr val="2C2F34"/>
                </a:solidFill>
                <a:latin typeface="+mj-lt"/>
              </a:rPr>
              <a:t>Avcıların kurallara uymaması, avlanma kurallarının avcılardan oluşan komisyonlarca belirlenmesi, kaçak avcılık; doğaya ve ülke ekonomisine büyük zararlar veriyor. </a:t>
            </a:r>
          </a:p>
          <a:p>
            <a:endParaRPr lang="tr-TR" sz="1600" noProof="1">
              <a:solidFill>
                <a:srgbClr val="2C2F34"/>
              </a:solidFill>
              <a:latin typeface="+mj-lt"/>
            </a:endParaRPr>
          </a:p>
          <a:p>
            <a:r>
              <a:rPr lang="tr-TR" sz="1600" dirty="0">
                <a:solidFill>
                  <a:srgbClr val="2C2F34"/>
                </a:solidFill>
                <a:latin typeface="+mj-lt"/>
              </a:rPr>
              <a:t>Günümüzde ormanların sayısının her geçen gün azalması, ağaçların kesilmesi ve orman yangınlarının inanılmaz seviyelere çıkması, av turizminin de artık terkedilmesi gereken bir turizm çeşidi olması gerektiğini gösteriyor. </a:t>
            </a:r>
          </a:p>
          <a:p>
            <a:endParaRPr lang="tr-TR" sz="1600" dirty="0">
              <a:solidFill>
                <a:srgbClr val="2C2F34"/>
              </a:solidFill>
              <a:latin typeface="+mj-lt"/>
            </a:endParaRPr>
          </a:p>
          <a:p>
            <a:r>
              <a:rPr lang="tr-TR" sz="1600" dirty="0">
                <a:solidFill>
                  <a:srgbClr val="2C2F34"/>
                </a:solidFill>
                <a:latin typeface="+mj-lt"/>
              </a:rPr>
              <a:t>Doğayla barış içinde yaşamak için av turizmi yerine doğa turizmini tercih edebiliriz. Böylece insanlar hayvanları gözlemleyip fotoğraflarını çekerek hoşça vakit geçirebilir. </a:t>
            </a:r>
            <a:endParaRPr lang="tr-TR" sz="1600" noProof="1">
              <a:solidFill>
                <a:srgbClr val="2C2F34"/>
              </a:solidFill>
              <a:latin typeface="+mj-lt"/>
            </a:endParaRPr>
          </a:p>
        </p:txBody>
      </p:sp>
      <p:pic>
        <p:nvPicPr>
          <p:cNvPr id="1029" name="Picture 5" descr="Av turizmi">
            <a:extLst>
              <a:ext uri="{FF2B5EF4-FFF2-40B4-BE49-F238E27FC236}">
                <a16:creationId xmlns:a16="http://schemas.microsoft.com/office/drawing/2014/main" id="{982EA16A-A948-B569-B6D1-78962F3F23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0441" y="2526694"/>
            <a:ext cx="2931559" cy="195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099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wipe(down)">
                                      <p:cBhvr>
                                        <p:cTn id="79" dur="580">
                                          <p:stCondLst>
                                            <p:cond delay="0"/>
                                          </p:stCondLst>
                                        </p:cTn>
                                        <p:tgtEl>
                                          <p:spTgt spid="3">
                                            <p:txEl>
                                              <p:pRg st="8" end="8"/>
                                            </p:txEl>
                                          </p:spTgt>
                                        </p:tgtEl>
                                      </p:cBhvr>
                                    </p:animEffect>
                                    <p:anim calcmode="lin" valueType="num">
                                      <p:cBhvr>
                                        <p:cTn id="8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8" end="8"/>
                                            </p:txEl>
                                          </p:spTgt>
                                        </p:tgtEl>
                                      </p:cBhvr>
                                      <p:to x="100000" y="60000"/>
                                    </p:animScale>
                                    <p:animScale>
                                      <p:cBhvr>
                                        <p:cTn id="86" dur="166" decel="50000">
                                          <p:stCondLst>
                                            <p:cond delay="676"/>
                                          </p:stCondLst>
                                        </p:cTn>
                                        <p:tgtEl>
                                          <p:spTgt spid="3">
                                            <p:txEl>
                                              <p:pRg st="8" end="8"/>
                                            </p:txEl>
                                          </p:spTgt>
                                        </p:tgtEl>
                                      </p:cBhvr>
                                      <p:to x="100000" y="100000"/>
                                    </p:animScale>
                                    <p:animScale>
                                      <p:cBhvr>
                                        <p:cTn id="87" dur="26">
                                          <p:stCondLst>
                                            <p:cond delay="1312"/>
                                          </p:stCondLst>
                                        </p:cTn>
                                        <p:tgtEl>
                                          <p:spTgt spid="3">
                                            <p:txEl>
                                              <p:pRg st="8" end="8"/>
                                            </p:txEl>
                                          </p:spTgt>
                                        </p:tgtEl>
                                      </p:cBhvr>
                                      <p:to x="100000" y="80000"/>
                                    </p:animScale>
                                    <p:animScale>
                                      <p:cBhvr>
                                        <p:cTn id="88" dur="166" decel="50000">
                                          <p:stCondLst>
                                            <p:cond delay="1338"/>
                                          </p:stCondLst>
                                        </p:cTn>
                                        <p:tgtEl>
                                          <p:spTgt spid="3">
                                            <p:txEl>
                                              <p:pRg st="8" end="8"/>
                                            </p:txEl>
                                          </p:spTgt>
                                        </p:tgtEl>
                                      </p:cBhvr>
                                      <p:to x="100000" y="100000"/>
                                    </p:animScale>
                                    <p:animScale>
                                      <p:cBhvr>
                                        <p:cTn id="89" dur="26">
                                          <p:stCondLst>
                                            <p:cond delay="1642"/>
                                          </p:stCondLst>
                                        </p:cTn>
                                        <p:tgtEl>
                                          <p:spTgt spid="3">
                                            <p:txEl>
                                              <p:pRg st="8" end="8"/>
                                            </p:txEl>
                                          </p:spTgt>
                                        </p:tgtEl>
                                      </p:cBhvr>
                                      <p:to x="100000" y="90000"/>
                                    </p:animScale>
                                    <p:animScale>
                                      <p:cBhvr>
                                        <p:cTn id="90" dur="166" decel="50000">
                                          <p:stCondLst>
                                            <p:cond delay="1668"/>
                                          </p:stCondLst>
                                        </p:cTn>
                                        <p:tgtEl>
                                          <p:spTgt spid="3">
                                            <p:txEl>
                                              <p:pRg st="8" end="8"/>
                                            </p:txEl>
                                          </p:spTgt>
                                        </p:tgtEl>
                                      </p:cBhvr>
                                      <p:to x="100000" y="100000"/>
                                    </p:animScale>
                                    <p:animScale>
                                      <p:cBhvr>
                                        <p:cTn id="91" dur="26">
                                          <p:stCondLst>
                                            <p:cond delay="1808"/>
                                          </p:stCondLst>
                                        </p:cTn>
                                        <p:tgtEl>
                                          <p:spTgt spid="3">
                                            <p:txEl>
                                              <p:pRg st="8" end="8"/>
                                            </p:txEl>
                                          </p:spTgt>
                                        </p:tgtEl>
                                      </p:cBhvr>
                                      <p:to x="100000" y="95000"/>
                                    </p:animScale>
                                    <p:animScale>
                                      <p:cBhvr>
                                        <p:cTn id="92"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189E43C-7B6D-28DA-259B-2B3CAF46CD44}"/>
              </a:ext>
            </a:extLst>
          </p:cNvPr>
          <p:cNvSpPr txBox="1"/>
          <p:nvPr/>
        </p:nvSpPr>
        <p:spPr>
          <a:xfrm>
            <a:off x="220245" y="0"/>
            <a:ext cx="11447721" cy="923330"/>
          </a:xfrm>
          <a:prstGeom prst="rect">
            <a:avLst/>
          </a:prstGeom>
          <a:noFill/>
        </p:spPr>
        <p:txBody>
          <a:bodyPr wrap="square" rtlCol="0">
            <a:spAutoFit/>
          </a:bodyPr>
          <a:lstStyle/>
          <a:p>
            <a:r>
              <a:rPr lang="tr-TR" sz="3000" dirty="0"/>
              <a:t>Kapanış</a:t>
            </a:r>
            <a:r>
              <a:rPr lang="tr-TR" sz="5400" dirty="0"/>
              <a:t> </a:t>
            </a:r>
          </a:p>
        </p:txBody>
      </p:sp>
      <p:sp>
        <p:nvSpPr>
          <p:cNvPr id="3" name="Metin kutusu 2">
            <a:extLst>
              <a:ext uri="{FF2B5EF4-FFF2-40B4-BE49-F238E27FC236}">
                <a16:creationId xmlns:a16="http://schemas.microsoft.com/office/drawing/2014/main" id="{A3621317-F247-55D7-BFB5-8E6A44AE2638}"/>
              </a:ext>
            </a:extLst>
          </p:cNvPr>
          <p:cNvSpPr txBox="1"/>
          <p:nvPr/>
        </p:nvSpPr>
        <p:spPr>
          <a:xfrm>
            <a:off x="859971" y="2307771"/>
            <a:ext cx="11157858" cy="4401205"/>
          </a:xfrm>
          <a:prstGeom prst="rect">
            <a:avLst/>
          </a:prstGeom>
          <a:noFill/>
        </p:spPr>
        <p:txBody>
          <a:bodyPr wrap="square" rtlCol="0">
            <a:spAutoFit/>
          </a:bodyPr>
          <a:lstStyle/>
          <a:p>
            <a:r>
              <a:rPr lang="tr-TR" sz="2800" dirty="0"/>
              <a:t>İki sene önce bir çok sivil toplum kur</a:t>
            </a:r>
            <a:r>
              <a:rPr lang="en-US" sz="2800" dirty="0"/>
              <a:t>ulu</a:t>
            </a:r>
            <a:r>
              <a:rPr lang="tr-TR" sz="2800" dirty="0"/>
              <a:t>şunun yürüttüğü kampanya sayesinde </a:t>
            </a:r>
            <a:r>
              <a:rPr lang="tr-TR" sz="2800" noProof="1"/>
              <a:t>merkez </a:t>
            </a:r>
            <a:r>
              <a:rPr lang="tr-TR" sz="2800" dirty="0"/>
              <a:t>av komisyonu haftalık avlanma gün sayısını ve avlanma kotalarını düşürmek zorunda kaldı. Bu bize örgütlü mücadelenin gücünü gösteriyor. Dünyanın daha iyi bir yer olması ve doğayı koruyabilmek için örgütlü bir şekilde mücadele etmeye devam etmeliyiz. 15 yıllık geçmişiyle HAYTAP örgütlü mücadelenin en güzel örneklerinden biri. Size şimdiye kadar verdiğiniz emekler ve biz gençlere örnek olduğu</a:t>
            </a:r>
            <a:r>
              <a:rPr lang="en-US" sz="2800" dirty="0"/>
              <a:t>n</a:t>
            </a:r>
            <a:r>
              <a:rPr lang="tr-TR" sz="2800" dirty="0"/>
              <a:t>uz için teşekkür ediyor, başarı</a:t>
            </a:r>
            <a:r>
              <a:rPr lang="tr-TR" sz="2800" noProof="1"/>
              <a:t>larınızın</a:t>
            </a:r>
            <a:r>
              <a:rPr lang="tr-TR" sz="2800" dirty="0"/>
              <a:t> devamını diliyorum.</a:t>
            </a:r>
          </a:p>
        </p:txBody>
      </p:sp>
    </p:spTree>
    <p:extLst>
      <p:ext uri="{BB962C8B-B14F-4D97-AF65-F5344CB8AC3E}">
        <p14:creationId xmlns:p14="http://schemas.microsoft.com/office/powerpoint/2010/main" val="23919305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869783A-073C-654F-C40E-BCAAA2B13BD1}"/>
              </a:ext>
            </a:extLst>
          </p:cNvPr>
          <p:cNvSpPr txBox="1"/>
          <p:nvPr/>
        </p:nvSpPr>
        <p:spPr>
          <a:xfrm>
            <a:off x="5323114" y="805036"/>
            <a:ext cx="11787963" cy="1107996"/>
          </a:xfrm>
          <a:prstGeom prst="rect">
            <a:avLst/>
          </a:prstGeom>
          <a:noFill/>
        </p:spPr>
        <p:txBody>
          <a:bodyPr wrap="square" rtlCol="0">
            <a:spAutoFit/>
          </a:bodyPr>
          <a:lstStyle/>
          <a:p>
            <a:r>
              <a:rPr lang="en-US" sz="6600" noProof="1">
                <a:solidFill>
                  <a:srgbClr val="7030A0"/>
                </a:solidFill>
                <a:effectLst>
                  <a:outerShdw blurRad="38100" dist="38100" dir="2700000" algn="tl">
                    <a:srgbClr val="000000">
                      <a:alpha val="43137"/>
                    </a:srgbClr>
                  </a:outerShdw>
                </a:effectLst>
              </a:rPr>
              <a:t>Teşekkürler!</a:t>
            </a:r>
            <a:r>
              <a:rPr lang="en-US" sz="6600" noProof="1">
                <a:effectLst>
                  <a:outerShdw blurRad="38100" dist="38100" dir="2700000" algn="tl">
                    <a:srgbClr val="000000">
                      <a:alpha val="43137"/>
                    </a:srgbClr>
                  </a:outerShdw>
                </a:effectLst>
              </a:rPr>
              <a:t> </a:t>
            </a:r>
          </a:p>
        </p:txBody>
      </p:sp>
      <p:pic>
        <p:nvPicPr>
          <p:cNvPr id="6146" name="Picture 2" descr="Kendinizi Göreceğiniz 18 GIF">
            <a:extLst>
              <a:ext uri="{FF2B5EF4-FFF2-40B4-BE49-F238E27FC236}">
                <a16:creationId xmlns:a16="http://schemas.microsoft.com/office/drawing/2014/main" id="{E4369A6A-A713-CAD8-0B3E-04C4E511E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3308985"/>
            <a:ext cx="7886700" cy="3549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6663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34E58F8-0A39-A19F-FE93-521D0BEA2247}"/>
              </a:ext>
            </a:extLst>
          </p:cNvPr>
          <p:cNvPicPr>
            <a:picLocks noChangeAspect="1"/>
          </p:cNvPicPr>
          <p:nvPr/>
        </p:nvPicPr>
        <p:blipFill>
          <a:blip r:embed="rId2"/>
          <a:stretch>
            <a:fillRect/>
          </a:stretch>
        </p:blipFill>
        <p:spPr>
          <a:xfrm>
            <a:off x="-2277" y="-207511"/>
            <a:ext cx="12198709" cy="6186575"/>
          </a:xfrm>
          <a:prstGeom prst="rect">
            <a:avLst/>
          </a:prstGeom>
        </p:spPr>
      </p:pic>
      <p:sp>
        <p:nvSpPr>
          <p:cNvPr id="3" name="TextBox 2">
            <a:extLst>
              <a:ext uri="{FF2B5EF4-FFF2-40B4-BE49-F238E27FC236}">
                <a16:creationId xmlns:a16="http://schemas.microsoft.com/office/drawing/2014/main" id="{1AF8C2F7-1C41-01AD-9AD1-7773171B9684}"/>
              </a:ext>
            </a:extLst>
          </p:cNvPr>
          <p:cNvSpPr txBox="1"/>
          <p:nvPr/>
        </p:nvSpPr>
        <p:spPr>
          <a:xfrm>
            <a:off x="2819400" y="5981700"/>
            <a:ext cx="105283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6000" noProof="1">
                <a:ea typeface="Meiryo"/>
              </a:rPr>
              <a:t>Bu hangi hayvan?</a:t>
            </a:r>
          </a:p>
        </p:txBody>
      </p:sp>
    </p:spTree>
    <p:extLst>
      <p:ext uri="{BB962C8B-B14F-4D97-AF65-F5344CB8AC3E}">
        <p14:creationId xmlns:p14="http://schemas.microsoft.com/office/powerpoint/2010/main" val="22731899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2DF9DF-DFB2-5206-D748-E1E5FBC7B949}"/>
              </a:ext>
            </a:extLst>
          </p:cNvPr>
          <p:cNvSpPr txBox="1"/>
          <p:nvPr/>
        </p:nvSpPr>
        <p:spPr>
          <a:xfrm>
            <a:off x="0" y="74428"/>
            <a:ext cx="631190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3000" noProof="1">
                <a:ea typeface="Meiryo"/>
              </a:rPr>
              <a:t>Anadolu Parsı</a:t>
            </a:r>
          </a:p>
        </p:txBody>
      </p:sp>
      <p:sp>
        <p:nvSpPr>
          <p:cNvPr id="5" name="TextBox 4">
            <a:extLst>
              <a:ext uri="{FF2B5EF4-FFF2-40B4-BE49-F238E27FC236}">
                <a16:creationId xmlns:a16="http://schemas.microsoft.com/office/drawing/2014/main" id="{A8CFF696-F209-E827-1ECF-C21D80D78F7D}"/>
              </a:ext>
            </a:extLst>
          </p:cNvPr>
          <p:cNvSpPr txBox="1"/>
          <p:nvPr/>
        </p:nvSpPr>
        <p:spPr>
          <a:xfrm>
            <a:off x="-47625" y="1031875"/>
            <a:ext cx="7671169"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sz="2400" noProof="1">
                <a:ea typeface="Meiryo"/>
              </a:rPr>
              <a:t>Anadolu Parsını bilen var mı? Eğer bilmiyorsanız size bu hayvanın hikayesini anlatacağım. Benim anlatacağım şeyde avcıların ne kadar da cahil ve acımasız olduklarını öğreneceksiniz. Işte Anadolu Parsı'nın hikayesi: </a:t>
            </a:r>
          </a:p>
          <a:p>
            <a:endParaRPr lang="tr-TR" noProof="1">
              <a:ea typeface="Meiryo"/>
            </a:endParaRPr>
          </a:p>
          <a:p>
            <a:r>
              <a:rPr lang="tr-TR" sz="2400" noProof="1">
                <a:ea typeface="Meiryo"/>
              </a:rPr>
              <a:t>Anadolu parsı ilk </a:t>
            </a:r>
            <a:r>
              <a:rPr lang="tr-TR" sz="2400" noProof="1">
                <a:ea typeface="+mn-lt"/>
                <a:cs typeface="+mn-lt"/>
              </a:rPr>
              <a:t>1856 yılında İzmir'in Nif Dağı'nda</a:t>
            </a:r>
            <a:r>
              <a:rPr lang="tr-TR" sz="2400" noProof="1">
                <a:ea typeface="Meiryo"/>
              </a:rPr>
              <a:t> bulunup vurulmuştur. Bundan sonra insanlar bu yeni bulunan türü </a:t>
            </a:r>
            <a:r>
              <a:rPr lang="en-US" sz="2400" noProof="1">
                <a:ea typeface="Meiryo"/>
              </a:rPr>
              <a:t>korumak </a:t>
            </a:r>
            <a:r>
              <a:rPr lang="tr-TR" sz="2400" noProof="1">
                <a:ea typeface="Meiryo"/>
              </a:rPr>
              <a:t>yerine </a:t>
            </a:r>
            <a:r>
              <a:rPr lang="en-US" sz="2400" noProof="1">
                <a:ea typeface="Meiryo"/>
              </a:rPr>
              <a:t>a</a:t>
            </a:r>
            <a:r>
              <a:rPr lang="tr-TR" sz="2400" noProof="1">
                <a:ea typeface="Meiryo"/>
              </a:rPr>
              <a:t>vlamayı tercih ed</a:t>
            </a:r>
            <a:r>
              <a:rPr lang="en-US" sz="2400" noProof="1">
                <a:ea typeface="Meiryo"/>
              </a:rPr>
              <a:t>er</a:t>
            </a:r>
            <a:r>
              <a:rPr lang="tr-TR" sz="2400" noProof="1">
                <a:ea typeface="Meiryo"/>
              </a:rPr>
              <a:t>. Bir süre sonra bu tür </a:t>
            </a:r>
            <a:r>
              <a:rPr lang="en-US" sz="2400" noProof="1">
                <a:ea typeface="Meiryo"/>
              </a:rPr>
              <a:t>o kadar </a:t>
            </a:r>
            <a:r>
              <a:rPr lang="tr-TR" sz="2400" noProof="1">
                <a:ea typeface="Meiryo"/>
              </a:rPr>
              <a:t>fazla avlanmaya başla</a:t>
            </a:r>
            <a:r>
              <a:rPr lang="en-US" sz="2400" noProof="1">
                <a:ea typeface="Meiryo"/>
              </a:rPr>
              <a:t>r ki </a:t>
            </a:r>
            <a:r>
              <a:rPr lang="tr-TR" sz="2400" noProof="1">
                <a:ea typeface="Meiryo"/>
              </a:rPr>
              <a:t>yavaş yavaş nesli tükenmeye başla</a:t>
            </a:r>
            <a:r>
              <a:rPr lang="en-US" sz="2400" noProof="1">
                <a:ea typeface="Meiryo"/>
              </a:rPr>
              <a:t>r</a:t>
            </a:r>
            <a:r>
              <a:rPr lang="tr-TR" sz="2400" noProof="1">
                <a:ea typeface="Meiryo"/>
              </a:rPr>
              <a:t>.</a:t>
            </a:r>
            <a:endParaRPr lang="en-US" sz="2400" noProof="1">
              <a:ea typeface="Meiryo"/>
            </a:endParaRPr>
          </a:p>
          <a:p>
            <a:r>
              <a:rPr lang="tr-TR" sz="2400" noProof="1">
                <a:ea typeface="Meiryo"/>
              </a:rPr>
              <a:t> </a:t>
            </a:r>
            <a:endParaRPr lang="en-US" sz="2400" noProof="1">
              <a:ea typeface="Meiryo"/>
            </a:endParaRPr>
          </a:p>
          <a:p>
            <a:r>
              <a:rPr lang="tr-TR" sz="2400" noProof="1">
                <a:ea typeface="Meiryo"/>
              </a:rPr>
              <a:t>1974’te en son Anadolu parsı avlandı. Bu son parsın avlanma nedeni yaşlı bir kadına saldırmasıydı. Artık bu tür </a:t>
            </a:r>
            <a:r>
              <a:rPr lang="en-US" sz="2400" noProof="1">
                <a:ea typeface="Meiryo"/>
              </a:rPr>
              <a:t>çok</a:t>
            </a:r>
            <a:r>
              <a:rPr lang="tr-TR" sz="2400" noProof="1">
                <a:ea typeface="Meiryo"/>
              </a:rPr>
              <a:t> nadir bulunur.   </a:t>
            </a:r>
          </a:p>
        </p:txBody>
      </p:sp>
      <p:pic>
        <p:nvPicPr>
          <p:cNvPr id="3" name="Picture 5" descr="A picture containing ground, outdoor, person, person&#10;&#10;Description automatically generated">
            <a:extLst>
              <a:ext uri="{FF2B5EF4-FFF2-40B4-BE49-F238E27FC236}">
                <a16:creationId xmlns:a16="http://schemas.microsoft.com/office/drawing/2014/main" id="{10856457-48F8-EBCA-4705-05F4F3B7C5B2}"/>
              </a:ext>
            </a:extLst>
          </p:cNvPr>
          <p:cNvPicPr>
            <a:picLocks noChangeAspect="1"/>
          </p:cNvPicPr>
          <p:nvPr/>
        </p:nvPicPr>
        <p:blipFill>
          <a:blip r:embed="rId2"/>
          <a:stretch>
            <a:fillRect/>
          </a:stretch>
        </p:blipFill>
        <p:spPr>
          <a:xfrm>
            <a:off x="7448642" y="1974445"/>
            <a:ext cx="4674096" cy="2662870"/>
          </a:xfrm>
          <a:prstGeom prst="rect">
            <a:avLst/>
          </a:prstGeom>
        </p:spPr>
      </p:pic>
    </p:spTree>
    <p:extLst>
      <p:ext uri="{BB962C8B-B14F-4D97-AF65-F5344CB8AC3E}">
        <p14:creationId xmlns:p14="http://schemas.microsoft.com/office/powerpoint/2010/main" val="4360260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80">
                                          <p:stCondLst>
                                            <p:cond delay="0"/>
                                          </p:stCondLst>
                                        </p:cTn>
                                        <p:tgtEl>
                                          <p:spTgt spid="5">
                                            <p:txEl>
                                              <p:pRg st="2" end="2"/>
                                            </p:txEl>
                                          </p:spTgt>
                                        </p:tgtEl>
                                      </p:cBhvr>
                                    </p:animEffect>
                                    <p:anim calcmode="lin" valueType="num">
                                      <p:cBhvr>
                                        <p:cTn id="2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2" end="2"/>
                                            </p:txEl>
                                          </p:spTgt>
                                        </p:tgtEl>
                                      </p:cBhvr>
                                      <p:to x="100000" y="60000"/>
                                    </p:animScale>
                                    <p:animScale>
                                      <p:cBhvr>
                                        <p:cTn id="32" dur="166" decel="50000">
                                          <p:stCondLst>
                                            <p:cond delay="676"/>
                                          </p:stCondLst>
                                        </p:cTn>
                                        <p:tgtEl>
                                          <p:spTgt spid="5">
                                            <p:txEl>
                                              <p:pRg st="2" end="2"/>
                                            </p:txEl>
                                          </p:spTgt>
                                        </p:tgtEl>
                                      </p:cBhvr>
                                      <p:to x="100000" y="100000"/>
                                    </p:animScale>
                                    <p:animScale>
                                      <p:cBhvr>
                                        <p:cTn id="33" dur="26">
                                          <p:stCondLst>
                                            <p:cond delay="1312"/>
                                          </p:stCondLst>
                                        </p:cTn>
                                        <p:tgtEl>
                                          <p:spTgt spid="5">
                                            <p:txEl>
                                              <p:pRg st="2" end="2"/>
                                            </p:txEl>
                                          </p:spTgt>
                                        </p:tgtEl>
                                      </p:cBhvr>
                                      <p:to x="100000" y="80000"/>
                                    </p:animScale>
                                    <p:animScale>
                                      <p:cBhvr>
                                        <p:cTn id="34" dur="166" decel="50000">
                                          <p:stCondLst>
                                            <p:cond delay="1338"/>
                                          </p:stCondLst>
                                        </p:cTn>
                                        <p:tgtEl>
                                          <p:spTgt spid="5">
                                            <p:txEl>
                                              <p:pRg st="2" end="2"/>
                                            </p:txEl>
                                          </p:spTgt>
                                        </p:tgtEl>
                                      </p:cBhvr>
                                      <p:to x="100000" y="100000"/>
                                    </p:animScale>
                                    <p:animScale>
                                      <p:cBhvr>
                                        <p:cTn id="35" dur="26">
                                          <p:stCondLst>
                                            <p:cond delay="1642"/>
                                          </p:stCondLst>
                                        </p:cTn>
                                        <p:tgtEl>
                                          <p:spTgt spid="5">
                                            <p:txEl>
                                              <p:pRg st="2" end="2"/>
                                            </p:txEl>
                                          </p:spTgt>
                                        </p:tgtEl>
                                      </p:cBhvr>
                                      <p:to x="100000" y="90000"/>
                                    </p:animScale>
                                    <p:animScale>
                                      <p:cBhvr>
                                        <p:cTn id="36" dur="166" decel="50000">
                                          <p:stCondLst>
                                            <p:cond delay="1668"/>
                                          </p:stCondLst>
                                        </p:cTn>
                                        <p:tgtEl>
                                          <p:spTgt spid="5">
                                            <p:txEl>
                                              <p:pRg st="2" end="2"/>
                                            </p:txEl>
                                          </p:spTgt>
                                        </p:tgtEl>
                                      </p:cBhvr>
                                      <p:to x="100000" y="100000"/>
                                    </p:animScale>
                                    <p:animScale>
                                      <p:cBhvr>
                                        <p:cTn id="37" dur="26">
                                          <p:stCondLst>
                                            <p:cond delay="1808"/>
                                          </p:stCondLst>
                                        </p:cTn>
                                        <p:tgtEl>
                                          <p:spTgt spid="5">
                                            <p:txEl>
                                              <p:pRg st="2" end="2"/>
                                            </p:txEl>
                                          </p:spTgt>
                                        </p:tgtEl>
                                      </p:cBhvr>
                                      <p:to x="100000" y="95000"/>
                                    </p:animScale>
                                    <p:animScale>
                                      <p:cBhvr>
                                        <p:cTn id="38" dur="166" decel="50000">
                                          <p:stCondLst>
                                            <p:cond delay="1834"/>
                                          </p:stCondLst>
                                        </p:cTn>
                                        <p:tgtEl>
                                          <p:spTgt spid="5">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wipe(down)">
                                      <p:cBhvr>
                                        <p:cTn id="43" dur="580">
                                          <p:stCondLst>
                                            <p:cond delay="0"/>
                                          </p:stCondLst>
                                        </p:cTn>
                                        <p:tgtEl>
                                          <p:spTgt spid="5">
                                            <p:txEl>
                                              <p:pRg st="3" end="3"/>
                                            </p:txEl>
                                          </p:spTgt>
                                        </p:tgtEl>
                                      </p:cBhvr>
                                    </p:animEffect>
                                    <p:anim calcmode="lin" valueType="num">
                                      <p:cBhvr>
                                        <p:cTn id="44"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3" end="3"/>
                                            </p:txEl>
                                          </p:spTgt>
                                        </p:tgtEl>
                                      </p:cBhvr>
                                      <p:to x="100000" y="60000"/>
                                    </p:animScale>
                                    <p:animScale>
                                      <p:cBhvr>
                                        <p:cTn id="50" dur="166" decel="50000">
                                          <p:stCondLst>
                                            <p:cond delay="676"/>
                                          </p:stCondLst>
                                        </p:cTn>
                                        <p:tgtEl>
                                          <p:spTgt spid="5">
                                            <p:txEl>
                                              <p:pRg st="3" end="3"/>
                                            </p:txEl>
                                          </p:spTgt>
                                        </p:tgtEl>
                                      </p:cBhvr>
                                      <p:to x="100000" y="100000"/>
                                    </p:animScale>
                                    <p:animScale>
                                      <p:cBhvr>
                                        <p:cTn id="51" dur="26">
                                          <p:stCondLst>
                                            <p:cond delay="1312"/>
                                          </p:stCondLst>
                                        </p:cTn>
                                        <p:tgtEl>
                                          <p:spTgt spid="5">
                                            <p:txEl>
                                              <p:pRg st="3" end="3"/>
                                            </p:txEl>
                                          </p:spTgt>
                                        </p:tgtEl>
                                      </p:cBhvr>
                                      <p:to x="100000" y="80000"/>
                                    </p:animScale>
                                    <p:animScale>
                                      <p:cBhvr>
                                        <p:cTn id="52" dur="166" decel="50000">
                                          <p:stCondLst>
                                            <p:cond delay="1338"/>
                                          </p:stCondLst>
                                        </p:cTn>
                                        <p:tgtEl>
                                          <p:spTgt spid="5">
                                            <p:txEl>
                                              <p:pRg st="3" end="3"/>
                                            </p:txEl>
                                          </p:spTgt>
                                        </p:tgtEl>
                                      </p:cBhvr>
                                      <p:to x="100000" y="100000"/>
                                    </p:animScale>
                                    <p:animScale>
                                      <p:cBhvr>
                                        <p:cTn id="53" dur="26">
                                          <p:stCondLst>
                                            <p:cond delay="1642"/>
                                          </p:stCondLst>
                                        </p:cTn>
                                        <p:tgtEl>
                                          <p:spTgt spid="5">
                                            <p:txEl>
                                              <p:pRg st="3" end="3"/>
                                            </p:txEl>
                                          </p:spTgt>
                                        </p:tgtEl>
                                      </p:cBhvr>
                                      <p:to x="100000" y="90000"/>
                                    </p:animScale>
                                    <p:animScale>
                                      <p:cBhvr>
                                        <p:cTn id="54" dur="166" decel="50000">
                                          <p:stCondLst>
                                            <p:cond delay="1668"/>
                                          </p:stCondLst>
                                        </p:cTn>
                                        <p:tgtEl>
                                          <p:spTgt spid="5">
                                            <p:txEl>
                                              <p:pRg st="3" end="3"/>
                                            </p:txEl>
                                          </p:spTgt>
                                        </p:tgtEl>
                                      </p:cBhvr>
                                      <p:to x="100000" y="100000"/>
                                    </p:animScale>
                                    <p:animScale>
                                      <p:cBhvr>
                                        <p:cTn id="55" dur="26">
                                          <p:stCondLst>
                                            <p:cond delay="1808"/>
                                          </p:stCondLst>
                                        </p:cTn>
                                        <p:tgtEl>
                                          <p:spTgt spid="5">
                                            <p:txEl>
                                              <p:pRg st="3" end="3"/>
                                            </p:txEl>
                                          </p:spTgt>
                                        </p:tgtEl>
                                      </p:cBhvr>
                                      <p:to x="100000" y="95000"/>
                                    </p:animScale>
                                    <p:animScale>
                                      <p:cBhvr>
                                        <p:cTn id="56" dur="166" decel="50000">
                                          <p:stCondLst>
                                            <p:cond delay="1834"/>
                                          </p:stCondLst>
                                        </p:cTn>
                                        <p:tgtEl>
                                          <p:spTgt spid="5">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xEl>
                                              <p:pRg st="4" end="4"/>
                                            </p:txEl>
                                          </p:spTgt>
                                        </p:tgtEl>
                                        <p:attrNameLst>
                                          <p:attrName>style.visibility</p:attrName>
                                        </p:attrNameLst>
                                      </p:cBhvr>
                                      <p:to>
                                        <p:strVal val="visible"/>
                                      </p:to>
                                    </p:set>
                                    <p:animEffect transition="in" filter="wipe(down)">
                                      <p:cBhvr>
                                        <p:cTn id="61" dur="580">
                                          <p:stCondLst>
                                            <p:cond delay="0"/>
                                          </p:stCondLst>
                                        </p:cTn>
                                        <p:tgtEl>
                                          <p:spTgt spid="5">
                                            <p:txEl>
                                              <p:pRg st="4" end="4"/>
                                            </p:txEl>
                                          </p:spTgt>
                                        </p:tgtEl>
                                      </p:cBhvr>
                                    </p:animEffect>
                                    <p:anim calcmode="lin" valueType="num">
                                      <p:cBhvr>
                                        <p:cTn id="62"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4" end="4"/>
                                            </p:txEl>
                                          </p:spTgt>
                                        </p:tgtEl>
                                      </p:cBhvr>
                                      <p:to x="100000" y="60000"/>
                                    </p:animScale>
                                    <p:animScale>
                                      <p:cBhvr>
                                        <p:cTn id="68" dur="166" decel="50000">
                                          <p:stCondLst>
                                            <p:cond delay="676"/>
                                          </p:stCondLst>
                                        </p:cTn>
                                        <p:tgtEl>
                                          <p:spTgt spid="5">
                                            <p:txEl>
                                              <p:pRg st="4" end="4"/>
                                            </p:txEl>
                                          </p:spTgt>
                                        </p:tgtEl>
                                      </p:cBhvr>
                                      <p:to x="100000" y="100000"/>
                                    </p:animScale>
                                    <p:animScale>
                                      <p:cBhvr>
                                        <p:cTn id="69" dur="26">
                                          <p:stCondLst>
                                            <p:cond delay="1312"/>
                                          </p:stCondLst>
                                        </p:cTn>
                                        <p:tgtEl>
                                          <p:spTgt spid="5">
                                            <p:txEl>
                                              <p:pRg st="4" end="4"/>
                                            </p:txEl>
                                          </p:spTgt>
                                        </p:tgtEl>
                                      </p:cBhvr>
                                      <p:to x="100000" y="80000"/>
                                    </p:animScale>
                                    <p:animScale>
                                      <p:cBhvr>
                                        <p:cTn id="70" dur="166" decel="50000">
                                          <p:stCondLst>
                                            <p:cond delay="1338"/>
                                          </p:stCondLst>
                                        </p:cTn>
                                        <p:tgtEl>
                                          <p:spTgt spid="5">
                                            <p:txEl>
                                              <p:pRg st="4" end="4"/>
                                            </p:txEl>
                                          </p:spTgt>
                                        </p:tgtEl>
                                      </p:cBhvr>
                                      <p:to x="100000" y="100000"/>
                                    </p:animScale>
                                    <p:animScale>
                                      <p:cBhvr>
                                        <p:cTn id="71" dur="26">
                                          <p:stCondLst>
                                            <p:cond delay="1642"/>
                                          </p:stCondLst>
                                        </p:cTn>
                                        <p:tgtEl>
                                          <p:spTgt spid="5">
                                            <p:txEl>
                                              <p:pRg st="4" end="4"/>
                                            </p:txEl>
                                          </p:spTgt>
                                        </p:tgtEl>
                                      </p:cBhvr>
                                      <p:to x="100000" y="90000"/>
                                    </p:animScale>
                                    <p:animScale>
                                      <p:cBhvr>
                                        <p:cTn id="72" dur="166" decel="50000">
                                          <p:stCondLst>
                                            <p:cond delay="1668"/>
                                          </p:stCondLst>
                                        </p:cTn>
                                        <p:tgtEl>
                                          <p:spTgt spid="5">
                                            <p:txEl>
                                              <p:pRg st="4" end="4"/>
                                            </p:txEl>
                                          </p:spTgt>
                                        </p:tgtEl>
                                      </p:cBhvr>
                                      <p:to x="100000" y="100000"/>
                                    </p:animScale>
                                    <p:animScale>
                                      <p:cBhvr>
                                        <p:cTn id="73" dur="26">
                                          <p:stCondLst>
                                            <p:cond delay="1808"/>
                                          </p:stCondLst>
                                        </p:cTn>
                                        <p:tgtEl>
                                          <p:spTgt spid="5">
                                            <p:txEl>
                                              <p:pRg st="4" end="4"/>
                                            </p:txEl>
                                          </p:spTgt>
                                        </p:tgtEl>
                                      </p:cBhvr>
                                      <p:to x="100000" y="95000"/>
                                    </p:animScale>
                                    <p:animScale>
                                      <p:cBhvr>
                                        <p:cTn id="74" dur="166" decel="50000">
                                          <p:stCondLst>
                                            <p:cond delay="1834"/>
                                          </p:stCondLst>
                                        </p:cTn>
                                        <p:tgtEl>
                                          <p:spTgt spid="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7D9BBE-88F8-559B-DD8C-B2B1DF604D4B}"/>
              </a:ext>
            </a:extLst>
          </p:cNvPr>
          <p:cNvSpPr txBox="1"/>
          <p:nvPr/>
        </p:nvSpPr>
        <p:spPr>
          <a:xfrm>
            <a:off x="377687" y="388100"/>
            <a:ext cx="11956774" cy="553998"/>
          </a:xfrm>
          <a:prstGeom prst="rect">
            <a:avLst/>
          </a:prstGeom>
          <a:noFill/>
        </p:spPr>
        <p:txBody>
          <a:bodyPr wrap="square">
            <a:spAutoFit/>
          </a:bodyPr>
          <a:lstStyle/>
          <a:p>
            <a:r>
              <a:rPr lang="tr-TR" sz="3000" dirty="0"/>
              <a:t>Avcılıkla İlgili </a:t>
            </a:r>
            <a:r>
              <a:rPr lang="en-US" sz="3000" dirty="0"/>
              <a:t>7</a:t>
            </a:r>
            <a:r>
              <a:rPr lang="tr-TR" sz="3000" dirty="0"/>
              <a:t> Kötü Şey</a:t>
            </a:r>
          </a:p>
        </p:txBody>
      </p:sp>
      <p:sp>
        <p:nvSpPr>
          <p:cNvPr id="8" name="TextBox 7">
            <a:extLst>
              <a:ext uri="{FF2B5EF4-FFF2-40B4-BE49-F238E27FC236}">
                <a16:creationId xmlns:a16="http://schemas.microsoft.com/office/drawing/2014/main" id="{6559BCFF-176B-DE98-3766-8F1EE864A8CA}"/>
              </a:ext>
            </a:extLst>
          </p:cNvPr>
          <p:cNvSpPr txBox="1"/>
          <p:nvPr/>
        </p:nvSpPr>
        <p:spPr>
          <a:xfrm>
            <a:off x="377687" y="1320730"/>
            <a:ext cx="7275443" cy="5586145"/>
          </a:xfrm>
          <a:prstGeom prst="rect">
            <a:avLst/>
          </a:prstGeom>
          <a:noFill/>
        </p:spPr>
        <p:txBody>
          <a:bodyPr wrap="square" rtlCol="0">
            <a:spAutoFit/>
          </a:bodyPr>
          <a:lstStyle/>
          <a:p>
            <a:endParaRPr lang="en-US" dirty="0"/>
          </a:p>
          <a:p>
            <a:r>
              <a:rPr lang="en-US" noProof="1"/>
              <a:t>1- Hayvanlar çok avlanırsa bazılarının soyu tükenebilir.</a:t>
            </a:r>
          </a:p>
          <a:p>
            <a:endParaRPr lang="en-US" noProof="1"/>
          </a:p>
          <a:p>
            <a:r>
              <a:rPr lang="en-US" noProof="1"/>
              <a:t>2- Hayvanların sinir sistemi vardır, yani avlanınca acı çekerler.</a:t>
            </a:r>
          </a:p>
          <a:p>
            <a:endParaRPr lang="en-US" noProof="1"/>
          </a:p>
          <a:p>
            <a:r>
              <a:rPr lang="en-US" noProof="1"/>
              <a:t>3- </a:t>
            </a:r>
            <a:r>
              <a:rPr lang="tr-TR" noProof="1"/>
              <a:t>Avcılık spor değil, cinayettir, çünkü spor eşit taraflar arasında olur. Avcıların silahı varken, hayvanların yoktur.</a:t>
            </a:r>
            <a:endParaRPr lang="en-US" noProof="1"/>
          </a:p>
          <a:p>
            <a:endParaRPr lang="en-US" noProof="1"/>
          </a:p>
          <a:p>
            <a:r>
              <a:rPr lang="en-US" noProof="1"/>
              <a:t>4- Çoğu </a:t>
            </a:r>
            <a:r>
              <a:rPr lang="tr-TR" noProof="1"/>
              <a:t>hayvan vurulduktan sonra yaralanıp kaçar ve yaralı şekilde günlerce can çekişir.</a:t>
            </a:r>
          </a:p>
          <a:p>
            <a:endParaRPr lang="en-US" noProof="1"/>
          </a:p>
          <a:p>
            <a:r>
              <a:rPr lang="en-US" noProof="1"/>
              <a:t>5- Hayvanlar avlanınca ailelerinden ayrılmış olurlar.</a:t>
            </a:r>
          </a:p>
          <a:p>
            <a:endParaRPr lang="en-US" noProof="1"/>
          </a:p>
          <a:p>
            <a:r>
              <a:rPr lang="en-US" sz="1700" noProof="1"/>
              <a:t>6- Eğer bir çitanın avı mesela bir geyikse ve geyik çok öldürüsek bu çitaların eko sitemini bozar.</a:t>
            </a:r>
          </a:p>
          <a:p>
            <a:endParaRPr lang="en-US" sz="1700" noProof="1"/>
          </a:p>
          <a:p>
            <a:r>
              <a:rPr lang="tr-TR" noProof="1"/>
              <a:t>7- Avcılar öldürmekten zevk alan insanlardır ve bir yandan hayvanları öldürürken bir yandan silah tüccarlarını zengin ederler.</a:t>
            </a:r>
            <a:endParaRPr lang="en-US" noProof="1"/>
          </a:p>
          <a:p>
            <a:endParaRPr lang="en-US" noProof="1"/>
          </a:p>
        </p:txBody>
      </p:sp>
      <p:pic>
        <p:nvPicPr>
          <p:cNvPr id="2050" name="Picture 2" descr="Avcılık Sporu Nasıl Yapılır? Avcılık Belgesi Nasıl Alınır? Avcılık  Belgesinin Harcı Ne Kadar?">
            <a:extLst>
              <a:ext uri="{FF2B5EF4-FFF2-40B4-BE49-F238E27FC236}">
                <a16:creationId xmlns:a16="http://schemas.microsoft.com/office/drawing/2014/main" id="{30309FE6-AFE6-135C-7493-92789CB794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7464284" y="1739348"/>
            <a:ext cx="4727713" cy="432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9551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80">
                                          <p:stCondLst>
                                            <p:cond delay="0"/>
                                          </p:stCondLst>
                                        </p:cTn>
                                        <p:tgtEl>
                                          <p:spTgt spid="8">
                                            <p:txEl>
                                              <p:pRg st="1" end="1"/>
                                            </p:txEl>
                                          </p:spTgt>
                                        </p:tgtEl>
                                      </p:cBhvr>
                                    </p:animEffect>
                                    <p:anim calcmode="lin" valueType="num">
                                      <p:cBhvr>
                                        <p:cTn id="8"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1" end="1"/>
                                            </p:txEl>
                                          </p:spTgt>
                                        </p:tgtEl>
                                      </p:cBhvr>
                                      <p:to x="100000" y="60000"/>
                                    </p:animScale>
                                    <p:animScale>
                                      <p:cBhvr>
                                        <p:cTn id="14" dur="166" decel="50000">
                                          <p:stCondLst>
                                            <p:cond delay="676"/>
                                          </p:stCondLst>
                                        </p:cTn>
                                        <p:tgtEl>
                                          <p:spTgt spid="8">
                                            <p:txEl>
                                              <p:pRg st="1" end="1"/>
                                            </p:txEl>
                                          </p:spTgt>
                                        </p:tgtEl>
                                      </p:cBhvr>
                                      <p:to x="100000" y="100000"/>
                                    </p:animScale>
                                    <p:animScale>
                                      <p:cBhvr>
                                        <p:cTn id="15" dur="26">
                                          <p:stCondLst>
                                            <p:cond delay="1312"/>
                                          </p:stCondLst>
                                        </p:cTn>
                                        <p:tgtEl>
                                          <p:spTgt spid="8">
                                            <p:txEl>
                                              <p:pRg st="1" end="1"/>
                                            </p:txEl>
                                          </p:spTgt>
                                        </p:tgtEl>
                                      </p:cBhvr>
                                      <p:to x="100000" y="80000"/>
                                    </p:animScale>
                                    <p:animScale>
                                      <p:cBhvr>
                                        <p:cTn id="16" dur="166" decel="50000">
                                          <p:stCondLst>
                                            <p:cond delay="1338"/>
                                          </p:stCondLst>
                                        </p:cTn>
                                        <p:tgtEl>
                                          <p:spTgt spid="8">
                                            <p:txEl>
                                              <p:pRg st="1" end="1"/>
                                            </p:txEl>
                                          </p:spTgt>
                                        </p:tgtEl>
                                      </p:cBhvr>
                                      <p:to x="100000" y="100000"/>
                                    </p:animScale>
                                    <p:animScale>
                                      <p:cBhvr>
                                        <p:cTn id="17" dur="26">
                                          <p:stCondLst>
                                            <p:cond delay="1642"/>
                                          </p:stCondLst>
                                        </p:cTn>
                                        <p:tgtEl>
                                          <p:spTgt spid="8">
                                            <p:txEl>
                                              <p:pRg st="1" end="1"/>
                                            </p:txEl>
                                          </p:spTgt>
                                        </p:tgtEl>
                                      </p:cBhvr>
                                      <p:to x="100000" y="90000"/>
                                    </p:animScale>
                                    <p:animScale>
                                      <p:cBhvr>
                                        <p:cTn id="18" dur="166" decel="50000">
                                          <p:stCondLst>
                                            <p:cond delay="1668"/>
                                          </p:stCondLst>
                                        </p:cTn>
                                        <p:tgtEl>
                                          <p:spTgt spid="8">
                                            <p:txEl>
                                              <p:pRg st="1" end="1"/>
                                            </p:txEl>
                                          </p:spTgt>
                                        </p:tgtEl>
                                      </p:cBhvr>
                                      <p:to x="100000" y="100000"/>
                                    </p:animScale>
                                    <p:animScale>
                                      <p:cBhvr>
                                        <p:cTn id="19" dur="26">
                                          <p:stCondLst>
                                            <p:cond delay="1808"/>
                                          </p:stCondLst>
                                        </p:cTn>
                                        <p:tgtEl>
                                          <p:spTgt spid="8">
                                            <p:txEl>
                                              <p:pRg st="1" end="1"/>
                                            </p:txEl>
                                          </p:spTgt>
                                        </p:tgtEl>
                                      </p:cBhvr>
                                      <p:to x="100000" y="95000"/>
                                    </p:animScale>
                                    <p:animScale>
                                      <p:cBhvr>
                                        <p:cTn id="20" dur="166" decel="50000">
                                          <p:stCondLst>
                                            <p:cond delay="1834"/>
                                          </p:stCondLst>
                                        </p:cTn>
                                        <p:tgtEl>
                                          <p:spTgt spid="8">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wipe(down)">
                                      <p:cBhvr>
                                        <p:cTn id="25" dur="580">
                                          <p:stCondLst>
                                            <p:cond delay="0"/>
                                          </p:stCondLst>
                                        </p:cTn>
                                        <p:tgtEl>
                                          <p:spTgt spid="8">
                                            <p:txEl>
                                              <p:pRg st="3" end="3"/>
                                            </p:txEl>
                                          </p:spTgt>
                                        </p:tgtEl>
                                      </p:cBhvr>
                                    </p:animEffect>
                                    <p:anim calcmode="lin" valueType="num">
                                      <p:cBhvr>
                                        <p:cTn id="26" dur="1822"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xEl>
                                              <p:pRg st="3" end="3"/>
                                            </p:txEl>
                                          </p:spTgt>
                                        </p:tgtEl>
                                      </p:cBhvr>
                                      <p:to x="100000" y="60000"/>
                                    </p:animScale>
                                    <p:animScale>
                                      <p:cBhvr>
                                        <p:cTn id="32" dur="166" decel="50000">
                                          <p:stCondLst>
                                            <p:cond delay="676"/>
                                          </p:stCondLst>
                                        </p:cTn>
                                        <p:tgtEl>
                                          <p:spTgt spid="8">
                                            <p:txEl>
                                              <p:pRg st="3" end="3"/>
                                            </p:txEl>
                                          </p:spTgt>
                                        </p:tgtEl>
                                      </p:cBhvr>
                                      <p:to x="100000" y="100000"/>
                                    </p:animScale>
                                    <p:animScale>
                                      <p:cBhvr>
                                        <p:cTn id="33" dur="26">
                                          <p:stCondLst>
                                            <p:cond delay="1312"/>
                                          </p:stCondLst>
                                        </p:cTn>
                                        <p:tgtEl>
                                          <p:spTgt spid="8">
                                            <p:txEl>
                                              <p:pRg st="3" end="3"/>
                                            </p:txEl>
                                          </p:spTgt>
                                        </p:tgtEl>
                                      </p:cBhvr>
                                      <p:to x="100000" y="80000"/>
                                    </p:animScale>
                                    <p:animScale>
                                      <p:cBhvr>
                                        <p:cTn id="34" dur="166" decel="50000">
                                          <p:stCondLst>
                                            <p:cond delay="1338"/>
                                          </p:stCondLst>
                                        </p:cTn>
                                        <p:tgtEl>
                                          <p:spTgt spid="8">
                                            <p:txEl>
                                              <p:pRg st="3" end="3"/>
                                            </p:txEl>
                                          </p:spTgt>
                                        </p:tgtEl>
                                      </p:cBhvr>
                                      <p:to x="100000" y="100000"/>
                                    </p:animScale>
                                    <p:animScale>
                                      <p:cBhvr>
                                        <p:cTn id="35" dur="26">
                                          <p:stCondLst>
                                            <p:cond delay="1642"/>
                                          </p:stCondLst>
                                        </p:cTn>
                                        <p:tgtEl>
                                          <p:spTgt spid="8">
                                            <p:txEl>
                                              <p:pRg st="3" end="3"/>
                                            </p:txEl>
                                          </p:spTgt>
                                        </p:tgtEl>
                                      </p:cBhvr>
                                      <p:to x="100000" y="90000"/>
                                    </p:animScale>
                                    <p:animScale>
                                      <p:cBhvr>
                                        <p:cTn id="36" dur="166" decel="50000">
                                          <p:stCondLst>
                                            <p:cond delay="1668"/>
                                          </p:stCondLst>
                                        </p:cTn>
                                        <p:tgtEl>
                                          <p:spTgt spid="8">
                                            <p:txEl>
                                              <p:pRg st="3" end="3"/>
                                            </p:txEl>
                                          </p:spTgt>
                                        </p:tgtEl>
                                      </p:cBhvr>
                                      <p:to x="100000" y="100000"/>
                                    </p:animScale>
                                    <p:animScale>
                                      <p:cBhvr>
                                        <p:cTn id="37" dur="26">
                                          <p:stCondLst>
                                            <p:cond delay="1808"/>
                                          </p:stCondLst>
                                        </p:cTn>
                                        <p:tgtEl>
                                          <p:spTgt spid="8">
                                            <p:txEl>
                                              <p:pRg st="3" end="3"/>
                                            </p:txEl>
                                          </p:spTgt>
                                        </p:tgtEl>
                                      </p:cBhvr>
                                      <p:to x="100000" y="95000"/>
                                    </p:animScale>
                                    <p:animScale>
                                      <p:cBhvr>
                                        <p:cTn id="38" dur="166" decel="50000">
                                          <p:stCondLst>
                                            <p:cond delay="1834"/>
                                          </p:stCondLst>
                                        </p:cTn>
                                        <p:tgtEl>
                                          <p:spTgt spid="8">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Effect transition="in" filter="wipe(down)">
                                      <p:cBhvr>
                                        <p:cTn id="43" dur="580">
                                          <p:stCondLst>
                                            <p:cond delay="0"/>
                                          </p:stCondLst>
                                        </p:cTn>
                                        <p:tgtEl>
                                          <p:spTgt spid="8">
                                            <p:txEl>
                                              <p:pRg st="5" end="5"/>
                                            </p:txEl>
                                          </p:spTgt>
                                        </p:tgtEl>
                                      </p:cBhvr>
                                    </p:animEffect>
                                    <p:anim calcmode="lin" valueType="num">
                                      <p:cBhvr>
                                        <p:cTn id="44" dur="1822" tmFilter="0,0; 0.14,0.36; 0.43,0.73; 0.71,0.91; 1.0,1.0">
                                          <p:stCondLst>
                                            <p:cond delay="0"/>
                                          </p:stCondLst>
                                        </p:cTn>
                                        <p:tgtEl>
                                          <p:spTgt spid="8">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xEl>
                                              <p:pRg st="5" end="5"/>
                                            </p:txEl>
                                          </p:spTgt>
                                        </p:tgtEl>
                                      </p:cBhvr>
                                      <p:to x="100000" y="60000"/>
                                    </p:animScale>
                                    <p:animScale>
                                      <p:cBhvr>
                                        <p:cTn id="50" dur="166" decel="50000">
                                          <p:stCondLst>
                                            <p:cond delay="676"/>
                                          </p:stCondLst>
                                        </p:cTn>
                                        <p:tgtEl>
                                          <p:spTgt spid="8">
                                            <p:txEl>
                                              <p:pRg st="5" end="5"/>
                                            </p:txEl>
                                          </p:spTgt>
                                        </p:tgtEl>
                                      </p:cBhvr>
                                      <p:to x="100000" y="100000"/>
                                    </p:animScale>
                                    <p:animScale>
                                      <p:cBhvr>
                                        <p:cTn id="51" dur="26">
                                          <p:stCondLst>
                                            <p:cond delay="1312"/>
                                          </p:stCondLst>
                                        </p:cTn>
                                        <p:tgtEl>
                                          <p:spTgt spid="8">
                                            <p:txEl>
                                              <p:pRg st="5" end="5"/>
                                            </p:txEl>
                                          </p:spTgt>
                                        </p:tgtEl>
                                      </p:cBhvr>
                                      <p:to x="100000" y="80000"/>
                                    </p:animScale>
                                    <p:animScale>
                                      <p:cBhvr>
                                        <p:cTn id="52" dur="166" decel="50000">
                                          <p:stCondLst>
                                            <p:cond delay="1338"/>
                                          </p:stCondLst>
                                        </p:cTn>
                                        <p:tgtEl>
                                          <p:spTgt spid="8">
                                            <p:txEl>
                                              <p:pRg st="5" end="5"/>
                                            </p:txEl>
                                          </p:spTgt>
                                        </p:tgtEl>
                                      </p:cBhvr>
                                      <p:to x="100000" y="100000"/>
                                    </p:animScale>
                                    <p:animScale>
                                      <p:cBhvr>
                                        <p:cTn id="53" dur="26">
                                          <p:stCondLst>
                                            <p:cond delay="1642"/>
                                          </p:stCondLst>
                                        </p:cTn>
                                        <p:tgtEl>
                                          <p:spTgt spid="8">
                                            <p:txEl>
                                              <p:pRg st="5" end="5"/>
                                            </p:txEl>
                                          </p:spTgt>
                                        </p:tgtEl>
                                      </p:cBhvr>
                                      <p:to x="100000" y="90000"/>
                                    </p:animScale>
                                    <p:animScale>
                                      <p:cBhvr>
                                        <p:cTn id="54" dur="166" decel="50000">
                                          <p:stCondLst>
                                            <p:cond delay="1668"/>
                                          </p:stCondLst>
                                        </p:cTn>
                                        <p:tgtEl>
                                          <p:spTgt spid="8">
                                            <p:txEl>
                                              <p:pRg st="5" end="5"/>
                                            </p:txEl>
                                          </p:spTgt>
                                        </p:tgtEl>
                                      </p:cBhvr>
                                      <p:to x="100000" y="100000"/>
                                    </p:animScale>
                                    <p:animScale>
                                      <p:cBhvr>
                                        <p:cTn id="55" dur="26">
                                          <p:stCondLst>
                                            <p:cond delay="1808"/>
                                          </p:stCondLst>
                                        </p:cTn>
                                        <p:tgtEl>
                                          <p:spTgt spid="8">
                                            <p:txEl>
                                              <p:pRg st="5" end="5"/>
                                            </p:txEl>
                                          </p:spTgt>
                                        </p:tgtEl>
                                      </p:cBhvr>
                                      <p:to x="100000" y="95000"/>
                                    </p:animScale>
                                    <p:animScale>
                                      <p:cBhvr>
                                        <p:cTn id="56" dur="166" decel="50000">
                                          <p:stCondLst>
                                            <p:cond delay="1834"/>
                                          </p:stCondLst>
                                        </p:cTn>
                                        <p:tgtEl>
                                          <p:spTgt spid="8">
                                            <p:txEl>
                                              <p:pRg st="5" end="5"/>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txEl>
                                              <p:pRg st="7" end="7"/>
                                            </p:txEl>
                                          </p:spTgt>
                                        </p:tgtEl>
                                        <p:attrNameLst>
                                          <p:attrName>style.visibility</p:attrName>
                                        </p:attrNameLst>
                                      </p:cBhvr>
                                      <p:to>
                                        <p:strVal val="visible"/>
                                      </p:to>
                                    </p:set>
                                    <p:animEffect transition="in" filter="wipe(down)">
                                      <p:cBhvr>
                                        <p:cTn id="61" dur="580">
                                          <p:stCondLst>
                                            <p:cond delay="0"/>
                                          </p:stCondLst>
                                        </p:cTn>
                                        <p:tgtEl>
                                          <p:spTgt spid="8">
                                            <p:txEl>
                                              <p:pRg st="7" end="7"/>
                                            </p:txEl>
                                          </p:spTgt>
                                        </p:tgtEl>
                                      </p:cBhvr>
                                    </p:animEffect>
                                    <p:anim calcmode="lin" valueType="num">
                                      <p:cBhvr>
                                        <p:cTn id="62" dur="1822" tmFilter="0,0; 0.14,0.36; 0.43,0.73; 0.71,0.91; 1.0,1.0">
                                          <p:stCondLst>
                                            <p:cond delay="0"/>
                                          </p:stCondLst>
                                        </p:cTn>
                                        <p:tgtEl>
                                          <p:spTgt spid="8">
                                            <p:txEl>
                                              <p:pRg st="7" end="7"/>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xEl>
                                              <p:pRg st="7" end="7"/>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xEl>
                                              <p:pRg st="7" end="7"/>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xEl>
                                              <p:pRg st="7" end="7"/>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xEl>
                                              <p:pRg st="7" end="7"/>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xEl>
                                              <p:pRg st="7" end="7"/>
                                            </p:txEl>
                                          </p:spTgt>
                                        </p:tgtEl>
                                      </p:cBhvr>
                                      <p:to x="100000" y="60000"/>
                                    </p:animScale>
                                    <p:animScale>
                                      <p:cBhvr>
                                        <p:cTn id="68" dur="166" decel="50000">
                                          <p:stCondLst>
                                            <p:cond delay="676"/>
                                          </p:stCondLst>
                                        </p:cTn>
                                        <p:tgtEl>
                                          <p:spTgt spid="8">
                                            <p:txEl>
                                              <p:pRg st="7" end="7"/>
                                            </p:txEl>
                                          </p:spTgt>
                                        </p:tgtEl>
                                      </p:cBhvr>
                                      <p:to x="100000" y="100000"/>
                                    </p:animScale>
                                    <p:animScale>
                                      <p:cBhvr>
                                        <p:cTn id="69" dur="26">
                                          <p:stCondLst>
                                            <p:cond delay="1312"/>
                                          </p:stCondLst>
                                        </p:cTn>
                                        <p:tgtEl>
                                          <p:spTgt spid="8">
                                            <p:txEl>
                                              <p:pRg st="7" end="7"/>
                                            </p:txEl>
                                          </p:spTgt>
                                        </p:tgtEl>
                                      </p:cBhvr>
                                      <p:to x="100000" y="80000"/>
                                    </p:animScale>
                                    <p:animScale>
                                      <p:cBhvr>
                                        <p:cTn id="70" dur="166" decel="50000">
                                          <p:stCondLst>
                                            <p:cond delay="1338"/>
                                          </p:stCondLst>
                                        </p:cTn>
                                        <p:tgtEl>
                                          <p:spTgt spid="8">
                                            <p:txEl>
                                              <p:pRg st="7" end="7"/>
                                            </p:txEl>
                                          </p:spTgt>
                                        </p:tgtEl>
                                      </p:cBhvr>
                                      <p:to x="100000" y="100000"/>
                                    </p:animScale>
                                    <p:animScale>
                                      <p:cBhvr>
                                        <p:cTn id="71" dur="26">
                                          <p:stCondLst>
                                            <p:cond delay="1642"/>
                                          </p:stCondLst>
                                        </p:cTn>
                                        <p:tgtEl>
                                          <p:spTgt spid="8">
                                            <p:txEl>
                                              <p:pRg st="7" end="7"/>
                                            </p:txEl>
                                          </p:spTgt>
                                        </p:tgtEl>
                                      </p:cBhvr>
                                      <p:to x="100000" y="90000"/>
                                    </p:animScale>
                                    <p:animScale>
                                      <p:cBhvr>
                                        <p:cTn id="72" dur="166" decel="50000">
                                          <p:stCondLst>
                                            <p:cond delay="1668"/>
                                          </p:stCondLst>
                                        </p:cTn>
                                        <p:tgtEl>
                                          <p:spTgt spid="8">
                                            <p:txEl>
                                              <p:pRg st="7" end="7"/>
                                            </p:txEl>
                                          </p:spTgt>
                                        </p:tgtEl>
                                      </p:cBhvr>
                                      <p:to x="100000" y="100000"/>
                                    </p:animScale>
                                    <p:animScale>
                                      <p:cBhvr>
                                        <p:cTn id="73" dur="26">
                                          <p:stCondLst>
                                            <p:cond delay="1808"/>
                                          </p:stCondLst>
                                        </p:cTn>
                                        <p:tgtEl>
                                          <p:spTgt spid="8">
                                            <p:txEl>
                                              <p:pRg st="7" end="7"/>
                                            </p:txEl>
                                          </p:spTgt>
                                        </p:tgtEl>
                                      </p:cBhvr>
                                      <p:to x="100000" y="95000"/>
                                    </p:animScale>
                                    <p:animScale>
                                      <p:cBhvr>
                                        <p:cTn id="74" dur="166" decel="50000">
                                          <p:stCondLst>
                                            <p:cond delay="1834"/>
                                          </p:stCondLst>
                                        </p:cTn>
                                        <p:tgtEl>
                                          <p:spTgt spid="8">
                                            <p:txEl>
                                              <p:pRg st="7" end="7"/>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8">
                                            <p:txEl>
                                              <p:pRg st="9" end="9"/>
                                            </p:txEl>
                                          </p:spTgt>
                                        </p:tgtEl>
                                        <p:attrNameLst>
                                          <p:attrName>style.visibility</p:attrName>
                                        </p:attrNameLst>
                                      </p:cBhvr>
                                      <p:to>
                                        <p:strVal val="visible"/>
                                      </p:to>
                                    </p:set>
                                    <p:animEffect transition="in" filter="wipe(down)">
                                      <p:cBhvr>
                                        <p:cTn id="79" dur="580">
                                          <p:stCondLst>
                                            <p:cond delay="0"/>
                                          </p:stCondLst>
                                        </p:cTn>
                                        <p:tgtEl>
                                          <p:spTgt spid="8">
                                            <p:txEl>
                                              <p:pRg st="9" end="9"/>
                                            </p:txEl>
                                          </p:spTgt>
                                        </p:tgtEl>
                                      </p:cBhvr>
                                    </p:animEffect>
                                    <p:anim calcmode="lin" valueType="num">
                                      <p:cBhvr>
                                        <p:cTn id="80" dur="1822" tmFilter="0,0; 0.14,0.36; 0.43,0.73; 0.71,0.91; 1.0,1.0">
                                          <p:stCondLst>
                                            <p:cond delay="0"/>
                                          </p:stCondLst>
                                        </p:cTn>
                                        <p:tgtEl>
                                          <p:spTgt spid="8">
                                            <p:txEl>
                                              <p:pRg st="9" end="9"/>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8">
                                            <p:txEl>
                                              <p:pRg st="9" end="9"/>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8">
                                            <p:txEl>
                                              <p:pRg st="9" end="9"/>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8">
                                            <p:txEl>
                                              <p:pRg st="9" end="9"/>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8">
                                            <p:txEl>
                                              <p:pRg st="9" end="9"/>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8">
                                            <p:txEl>
                                              <p:pRg st="9" end="9"/>
                                            </p:txEl>
                                          </p:spTgt>
                                        </p:tgtEl>
                                      </p:cBhvr>
                                      <p:to x="100000" y="60000"/>
                                    </p:animScale>
                                    <p:animScale>
                                      <p:cBhvr>
                                        <p:cTn id="86" dur="166" decel="50000">
                                          <p:stCondLst>
                                            <p:cond delay="676"/>
                                          </p:stCondLst>
                                        </p:cTn>
                                        <p:tgtEl>
                                          <p:spTgt spid="8">
                                            <p:txEl>
                                              <p:pRg st="9" end="9"/>
                                            </p:txEl>
                                          </p:spTgt>
                                        </p:tgtEl>
                                      </p:cBhvr>
                                      <p:to x="100000" y="100000"/>
                                    </p:animScale>
                                    <p:animScale>
                                      <p:cBhvr>
                                        <p:cTn id="87" dur="26">
                                          <p:stCondLst>
                                            <p:cond delay="1312"/>
                                          </p:stCondLst>
                                        </p:cTn>
                                        <p:tgtEl>
                                          <p:spTgt spid="8">
                                            <p:txEl>
                                              <p:pRg st="9" end="9"/>
                                            </p:txEl>
                                          </p:spTgt>
                                        </p:tgtEl>
                                      </p:cBhvr>
                                      <p:to x="100000" y="80000"/>
                                    </p:animScale>
                                    <p:animScale>
                                      <p:cBhvr>
                                        <p:cTn id="88" dur="166" decel="50000">
                                          <p:stCondLst>
                                            <p:cond delay="1338"/>
                                          </p:stCondLst>
                                        </p:cTn>
                                        <p:tgtEl>
                                          <p:spTgt spid="8">
                                            <p:txEl>
                                              <p:pRg st="9" end="9"/>
                                            </p:txEl>
                                          </p:spTgt>
                                        </p:tgtEl>
                                      </p:cBhvr>
                                      <p:to x="100000" y="100000"/>
                                    </p:animScale>
                                    <p:animScale>
                                      <p:cBhvr>
                                        <p:cTn id="89" dur="26">
                                          <p:stCondLst>
                                            <p:cond delay="1642"/>
                                          </p:stCondLst>
                                        </p:cTn>
                                        <p:tgtEl>
                                          <p:spTgt spid="8">
                                            <p:txEl>
                                              <p:pRg st="9" end="9"/>
                                            </p:txEl>
                                          </p:spTgt>
                                        </p:tgtEl>
                                      </p:cBhvr>
                                      <p:to x="100000" y="90000"/>
                                    </p:animScale>
                                    <p:animScale>
                                      <p:cBhvr>
                                        <p:cTn id="90" dur="166" decel="50000">
                                          <p:stCondLst>
                                            <p:cond delay="1668"/>
                                          </p:stCondLst>
                                        </p:cTn>
                                        <p:tgtEl>
                                          <p:spTgt spid="8">
                                            <p:txEl>
                                              <p:pRg st="9" end="9"/>
                                            </p:txEl>
                                          </p:spTgt>
                                        </p:tgtEl>
                                      </p:cBhvr>
                                      <p:to x="100000" y="100000"/>
                                    </p:animScale>
                                    <p:animScale>
                                      <p:cBhvr>
                                        <p:cTn id="91" dur="26">
                                          <p:stCondLst>
                                            <p:cond delay="1808"/>
                                          </p:stCondLst>
                                        </p:cTn>
                                        <p:tgtEl>
                                          <p:spTgt spid="8">
                                            <p:txEl>
                                              <p:pRg st="9" end="9"/>
                                            </p:txEl>
                                          </p:spTgt>
                                        </p:tgtEl>
                                      </p:cBhvr>
                                      <p:to x="100000" y="95000"/>
                                    </p:animScale>
                                    <p:animScale>
                                      <p:cBhvr>
                                        <p:cTn id="92" dur="166" decel="50000">
                                          <p:stCondLst>
                                            <p:cond delay="1834"/>
                                          </p:stCondLst>
                                        </p:cTn>
                                        <p:tgtEl>
                                          <p:spTgt spid="8">
                                            <p:txEl>
                                              <p:pRg st="9" end="9"/>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8">
                                            <p:txEl>
                                              <p:pRg st="11" end="11"/>
                                            </p:txEl>
                                          </p:spTgt>
                                        </p:tgtEl>
                                        <p:attrNameLst>
                                          <p:attrName>style.visibility</p:attrName>
                                        </p:attrNameLst>
                                      </p:cBhvr>
                                      <p:to>
                                        <p:strVal val="visible"/>
                                      </p:to>
                                    </p:set>
                                    <p:animEffect transition="in" filter="wipe(down)">
                                      <p:cBhvr>
                                        <p:cTn id="97" dur="580">
                                          <p:stCondLst>
                                            <p:cond delay="0"/>
                                          </p:stCondLst>
                                        </p:cTn>
                                        <p:tgtEl>
                                          <p:spTgt spid="8">
                                            <p:txEl>
                                              <p:pRg st="11" end="11"/>
                                            </p:txEl>
                                          </p:spTgt>
                                        </p:tgtEl>
                                      </p:cBhvr>
                                    </p:animEffect>
                                    <p:anim calcmode="lin" valueType="num">
                                      <p:cBhvr>
                                        <p:cTn id="98" dur="1822" tmFilter="0,0; 0.14,0.36; 0.43,0.73; 0.71,0.91; 1.0,1.0">
                                          <p:stCondLst>
                                            <p:cond delay="0"/>
                                          </p:stCondLst>
                                        </p:cTn>
                                        <p:tgtEl>
                                          <p:spTgt spid="8">
                                            <p:txEl>
                                              <p:pRg st="11" end="11"/>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
                                            <p:txEl>
                                              <p:pRg st="11" end="11"/>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
                                            <p:txEl>
                                              <p:pRg st="11" end="11"/>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
                                            <p:txEl>
                                              <p:pRg st="11" end="11"/>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
                                            <p:txEl>
                                              <p:pRg st="11" end="11"/>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8">
                                            <p:txEl>
                                              <p:pRg st="11" end="11"/>
                                            </p:txEl>
                                          </p:spTgt>
                                        </p:tgtEl>
                                      </p:cBhvr>
                                      <p:to x="100000" y="60000"/>
                                    </p:animScale>
                                    <p:animScale>
                                      <p:cBhvr>
                                        <p:cTn id="104" dur="166" decel="50000">
                                          <p:stCondLst>
                                            <p:cond delay="676"/>
                                          </p:stCondLst>
                                        </p:cTn>
                                        <p:tgtEl>
                                          <p:spTgt spid="8">
                                            <p:txEl>
                                              <p:pRg st="11" end="11"/>
                                            </p:txEl>
                                          </p:spTgt>
                                        </p:tgtEl>
                                      </p:cBhvr>
                                      <p:to x="100000" y="100000"/>
                                    </p:animScale>
                                    <p:animScale>
                                      <p:cBhvr>
                                        <p:cTn id="105" dur="26">
                                          <p:stCondLst>
                                            <p:cond delay="1312"/>
                                          </p:stCondLst>
                                        </p:cTn>
                                        <p:tgtEl>
                                          <p:spTgt spid="8">
                                            <p:txEl>
                                              <p:pRg st="11" end="11"/>
                                            </p:txEl>
                                          </p:spTgt>
                                        </p:tgtEl>
                                      </p:cBhvr>
                                      <p:to x="100000" y="80000"/>
                                    </p:animScale>
                                    <p:animScale>
                                      <p:cBhvr>
                                        <p:cTn id="106" dur="166" decel="50000">
                                          <p:stCondLst>
                                            <p:cond delay="1338"/>
                                          </p:stCondLst>
                                        </p:cTn>
                                        <p:tgtEl>
                                          <p:spTgt spid="8">
                                            <p:txEl>
                                              <p:pRg st="11" end="11"/>
                                            </p:txEl>
                                          </p:spTgt>
                                        </p:tgtEl>
                                      </p:cBhvr>
                                      <p:to x="100000" y="100000"/>
                                    </p:animScale>
                                    <p:animScale>
                                      <p:cBhvr>
                                        <p:cTn id="107" dur="26">
                                          <p:stCondLst>
                                            <p:cond delay="1642"/>
                                          </p:stCondLst>
                                        </p:cTn>
                                        <p:tgtEl>
                                          <p:spTgt spid="8">
                                            <p:txEl>
                                              <p:pRg st="11" end="11"/>
                                            </p:txEl>
                                          </p:spTgt>
                                        </p:tgtEl>
                                      </p:cBhvr>
                                      <p:to x="100000" y="90000"/>
                                    </p:animScale>
                                    <p:animScale>
                                      <p:cBhvr>
                                        <p:cTn id="108" dur="166" decel="50000">
                                          <p:stCondLst>
                                            <p:cond delay="1668"/>
                                          </p:stCondLst>
                                        </p:cTn>
                                        <p:tgtEl>
                                          <p:spTgt spid="8">
                                            <p:txEl>
                                              <p:pRg st="11" end="11"/>
                                            </p:txEl>
                                          </p:spTgt>
                                        </p:tgtEl>
                                      </p:cBhvr>
                                      <p:to x="100000" y="100000"/>
                                    </p:animScale>
                                    <p:animScale>
                                      <p:cBhvr>
                                        <p:cTn id="109" dur="26">
                                          <p:stCondLst>
                                            <p:cond delay="1808"/>
                                          </p:stCondLst>
                                        </p:cTn>
                                        <p:tgtEl>
                                          <p:spTgt spid="8">
                                            <p:txEl>
                                              <p:pRg st="11" end="11"/>
                                            </p:txEl>
                                          </p:spTgt>
                                        </p:tgtEl>
                                      </p:cBhvr>
                                      <p:to x="100000" y="95000"/>
                                    </p:animScale>
                                    <p:animScale>
                                      <p:cBhvr>
                                        <p:cTn id="110" dur="166" decel="50000">
                                          <p:stCondLst>
                                            <p:cond delay="1834"/>
                                          </p:stCondLst>
                                        </p:cTn>
                                        <p:tgtEl>
                                          <p:spTgt spid="8">
                                            <p:txEl>
                                              <p:pRg st="11" end="11"/>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8">
                                            <p:txEl>
                                              <p:pRg st="13" end="13"/>
                                            </p:txEl>
                                          </p:spTgt>
                                        </p:tgtEl>
                                        <p:attrNameLst>
                                          <p:attrName>style.visibility</p:attrName>
                                        </p:attrNameLst>
                                      </p:cBhvr>
                                      <p:to>
                                        <p:strVal val="visible"/>
                                      </p:to>
                                    </p:set>
                                    <p:animEffect transition="in" filter="wipe(down)">
                                      <p:cBhvr>
                                        <p:cTn id="115" dur="580">
                                          <p:stCondLst>
                                            <p:cond delay="0"/>
                                          </p:stCondLst>
                                        </p:cTn>
                                        <p:tgtEl>
                                          <p:spTgt spid="8">
                                            <p:txEl>
                                              <p:pRg st="13" end="13"/>
                                            </p:txEl>
                                          </p:spTgt>
                                        </p:tgtEl>
                                      </p:cBhvr>
                                    </p:animEffect>
                                    <p:anim calcmode="lin" valueType="num">
                                      <p:cBhvr>
                                        <p:cTn id="116" dur="1822" tmFilter="0,0; 0.14,0.36; 0.43,0.73; 0.71,0.91; 1.0,1.0">
                                          <p:stCondLst>
                                            <p:cond delay="0"/>
                                          </p:stCondLst>
                                        </p:cTn>
                                        <p:tgtEl>
                                          <p:spTgt spid="8">
                                            <p:txEl>
                                              <p:pRg st="13" end="13"/>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8">
                                            <p:txEl>
                                              <p:pRg st="13" end="13"/>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8">
                                            <p:txEl>
                                              <p:pRg st="13" end="13"/>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8">
                                            <p:txEl>
                                              <p:pRg st="13" end="13"/>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8">
                                            <p:txEl>
                                              <p:pRg st="13" end="13"/>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8">
                                            <p:txEl>
                                              <p:pRg st="13" end="13"/>
                                            </p:txEl>
                                          </p:spTgt>
                                        </p:tgtEl>
                                      </p:cBhvr>
                                      <p:to x="100000" y="60000"/>
                                    </p:animScale>
                                    <p:animScale>
                                      <p:cBhvr>
                                        <p:cTn id="122" dur="166" decel="50000">
                                          <p:stCondLst>
                                            <p:cond delay="676"/>
                                          </p:stCondLst>
                                        </p:cTn>
                                        <p:tgtEl>
                                          <p:spTgt spid="8">
                                            <p:txEl>
                                              <p:pRg st="13" end="13"/>
                                            </p:txEl>
                                          </p:spTgt>
                                        </p:tgtEl>
                                      </p:cBhvr>
                                      <p:to x="100000" y="100000"/>
                                    </p:animScale>
                                    <p:animScale>
                                      <p:cBhvr>
                                        <p:cTn id="123" dur="26">
                                          <p:stCondLst>
                                            <p:cond delay="1312"/>
                                          </p:stCondLst>
                                        </p:cTn>
                                        <p:tgtEl>
                                          <p:spTgt spid="8">
                                            <p:txEl>
                                              <p:pRg st="13" end="13"/>
                                            </p:txEl>
                                          </p:spTgt>
                                        </p:tgtEl>
                                      </p:cBhvr>
                                      <p:to x="100000" y="80000"/>
                                    </p:animScale>
                                    <p:animScale>
                                      <p:cBhvr>
                                        <p:cTn id="124" dur="166" decel="50000">
                                          <p:stCondLst>
                                            <p:cond delay="1338"/>
                                          </p:stCondLst>
                                        </p:cTn>
                                        <p:tgtEl>
                                          <p:spTgt spid="8">
                                            <p:txEl>
                                              <p:pRg st="13" end="13"/>
                                            </p:txEl>
                                          </p:spTgt>
                                        </p:tgtEl>
                                      </p:cBhvr>
                                      <p:to x="100000" y="100000"/>
                                    </p:animScale>
                                    <p:animScale>
                                      <p:cBhvr>
                                        <p:cTn id="125" dur="26">
                                          <p:stCondLst>
                                            <p:cond delay="1642"/>
                                          </p:stCondLst>
                                        </p:cTn>
                                        <p:tgtEl>
                                          <p:spTgt spid="8">
                                            <p:txEl>
                                              <p:pRg st="13" end="13"/>
                                            </p:txEl>
                                          </p:spTgt>
                                        </p:tgtEl>
                                      </p:cBhvr>
                                      <p:to x="100000" y="90000"/>
                                    </p:animScale>
                                    <p:animScale>
                                      <p:cBhvr>
                                        <p:cTn id="126" dur="166" decel="50000">
                                          <p:stCondLst>
                                            <p:cond delay="1668"/>
                                          </p:stCondLst>
                                        </p:cTn>
                                        <p:tgtEl>
                                          <p:spTgt spid="8">
                                            <p:txEl>
                                              <p:pRg st="13" end="13"/>
                                            </p:txEl>
                                          </p:spTgt>
                                        </p:tgtEl>
                                      </p:cBhvr>
                                      <p:to x="100000" y="100000"/>
                                    </p:animScale>
                                    <p:animScale>
                                      <p:cBhvr>
                                        <p:cTn id="127" dur="26">
                                          <p:stCondLst>
                                            <p:cond delay="1808"/>
                                          </p:stCondLst>
                                        </p:cTn>
                                        <p:tgtEl>
                                          <p:spTgt spid="8">
                                            <p:txEl>
                                              <p:pRg st="13" end="13"/>
                                            </p:txEl>
                                          </p:spTgt>
                                        </p:tgtEl>
                                      </p:cBhvr>
                                      <p:to x="100000" y="95000"/>
                                    </p:animScale>
                                    <p:animScale>
                                      <p:cBhvr>
                                        <p:cTn id="128" dur="166" decel="50000">
                                          <p:stCondLst>
                                            <p:cond delay="1834"/>
                                          </p:stCondLst>
                                        </p:cTn>
                                        <p:tgtEl>
                                          <p:spTgt spid="8">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572013-3BF6-ECD9-ECCA-E3197F073387}"/>
              </a:ext>
            </a:extLst>
          </p:cNvPr>
          <p:cNvSpPr txBox="1"/>
          <p:nvPr/>
        </p:nvSpPr>
        <p:spPr>
          <a:xfrm>
            <a:off x="87085" y="58123"/>
            <a:ext cx="13454743" cy="553998"/>
          </a:xfrm>
          <a:prstGeom prst="rect">
            <a:avLst/>
          </a:prstGeom>
          <a:noFill/>
        </p:spPr>
        <p:txBody>
          <a:bodyPr wrap="square" rtlCol="0">
            <a:spAutoFit/>
          </a:bodyPr>
          <a:lstStyle/>
          <a:p>
            <a:r>
              <a:rPr lang="en-US" sz="3000" noProof="1"/>
              <a:t>Avcıların Düşüncesi ve HAYTAP Temsilcilerinin Düşüncesi</a:t>
            </a:r>
          </a:p>
        </p:txBody>
      </p:sp>
      <p:sp>
        <p:nvSpPr>
          <p:cNvPr id="4" name="TextBox 3">
            <a:extLst>
              <a:ext uri="{FF2B5EF4-FFF2-40B4-BE49-F238E27FC236}">
                <a16:creationId xmlns:a16="http://schemas.microsoft.com/office/drawing/2014/main" id="{3786410F-6D39-9AF2-3099-AF7351A45A33}"/>
              </a:ext>
            </a:extLst>
          </p:cNvPr>
          <p:cNvSpPr txBox="1"/>
          <p:nvPr/>
        </p:nvSpPr>
        <p:spPr>
          <a:xfrm>
            <a:off x="2415209" y="3429000"/>
            <a:ext cx="6937513"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0158BC4-F301-30F4-1E9E-5730C717EBA1}"/>
              </a:ext>
            </a:extLst>
          </p:cNvPr>
          <p:cNvSpPr txBox="1"/>
          <p:nvPr/>
        </p:nvSpPr>
        <p:spPr>
          <a:xfrm>
            <a:off x="268356" y="2551113"/>
            <a:ext cx="10853530" cy="369332"/>
          </a:xfrm>
          <a:prstGeom prst="rect">
            <a:avLst/>
          </a:prstGeom>
          <a:noFill/>
        </p:spPr>
        <p:txBody>
          <a:bodyPr wrap="square" rtlCol="0">
            <a:spAutoFit/>
          </a:bodyPr>
          <a:lstStyle/>
          <a:p>
            <a:endParaRPr lang="en-US" noProof="1"/>
          </a:p>
        </p:txBody>
      </p:sp>
      <p:sp>
        <p:nvSpPr>
          <p:cNvPr id="8" name="TextBox 7">
            <a:extLst>
              <a:ext uri="{FF2B5EF4-FFF2-40B4-BE49-F238E27FC236}">
                <a16:creationId xmlns:a16="http://schemas.microsoft.com/office/drawing/2014/main" id="{5B730AB7-47D8-1900-2095-1D124F413405}"/>
              </a:ext>
            </a:extLst>
          </p:cNvPr>
          <p:cNvSpPr txBox="1"/>
          <p:nvPr/>
        </p:nvSpPr>
        <p:spPr>
          <a:xfrm>
            <a:off x="1520687" y="2663287"/>
            <a:ext cx="6023113" cy="3693319"/>
          </a:xfrm>
          <a:prstGeom prst="rect">
            <a:avLst/>
          </a:prstGeom>
          <a:noFill/>
        </p:spPr>
        <p:txBody>
          <a:bodyPr wrap="square" rtlCol="0">
            <a:spAutoFit/>
          </a:bodyPr>
          <a:lstStyle/>
          <a:p>
            <a:r>
              <a:rPr lang="en-US" noProof="1"/>
              <a:t>Çoğu Haytap Temsilcisinin düşündüğü bunlardır</a:t>
            </a:r>
            <a:r>
              <a:rPr lang="tr-TR" noProof="1"/>
              <a:t>:</a:t>
            </a:r>
            <a:r>
              <a:rPr lang="en-US" noProof="1"/>
              <a:t> “ Hayvan avı bir cinayettir, ahlaksızlıktır. Savunmasız bir hayvana </a:t>
            </a:r>
            <a:r>
              <a:rPr lang="tr-TR" noProof="1"/>
              <a:t>silah </a:t>
            </a:r>
            <a:r>
              <a:rPr lang="en-US" noProof="1"/>
              <a:t>doğrultmak yanlış bir şeydir. Eskiden insanların avlanmaya ihtiyacı olsa bile artık ihtiyacımız yok. Ayrıca avcılıktan silah tüccarları para kazanıyor. Sırf birileri öldürme duygusunu tatmin edecek diye masum hayvanlar ölüyor.”</a:t>
            </a:r>
          </a:p>
          <a:p>
            <a:endParaRPr lang="en-US" noProof="1"/>
          </a:p>
          <a:p>
            <a:r>
              <a:rPr lang="tr-TR" noProof="1"/>
              <a:t>Avcılar </a:t>
            </a:r>
            <a:r>
              <a:rPr lang="en-US" noProof="1"/>
              <a:t>ise az önce dediğimin tam tersini düşünürler. Hayvan avının cinayet olmadığını, ahlaklı bir şey olduğunu ve avlanmanın gerekli olduğunu düşünürler. Ama silah tüccarlarının para kazandığını</a:t>
            </a:r>
            <a:r>
              <a:rPr lang="tr-TR" noProof="1"/>
              <a:t> ve hayvanların acı çektiğini</a:t>
            </a:r>
            <a:r>
              <a:rPr lang="en-US" noProof="1"/>
              <a:t> biliyor olmalılar.</a:t>
            </a:r>
          </a:p>
        </p:txBody>
      </p:sp>
      <p:pic>
        <p:nvPicPr>
          <p:cNvPr id="1026" name="Picture 2" descr="Merkez Av Komisyonu - Nedir, Ne İş Yapar, Nasıl Seçilir, Görev, Sorumluluk  ve Yetkileri Nelerdir? - Hayvanlara Adalet Derneği - HAD">
            <a:extLst>
              <a:ext uri="{FF2B5EF4-FFF2-40B4-BE49-F238E27FC236}">
                <a16:creationId xmlns:a16="http://schemas.microsoft.com/office/drawing/2014/main" id="{B096A1CE-8CFE-140D-DD2C-C06A14073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5172" y="2735778"/>
            <a:ext cx="3622697" cy="332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0836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80">
                                          <p:stCondLst>
                                            <p:cond delay="0"/>
                                          </p:stCondLst>
                                        </p:cTn>
                                        <p:tgtEl>
                                          <p:spTgt spid="8">
                                            <p:txEl>
                                              <p:pRg st="0" end="0"/>
                                            </p:txEl>
                                          </p:spTgt>
                                        </p:tgtEl>
                                      </p:cBhvr>
                                    </p:animEffect>
                                    <p:anim calcmode="lin" valueType="num">
                                      <p:cBhvr>
                                        <p:cTn id="8"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0" end="0"/>
                                            </p:txEl>
                                          </p:spTgt>
                                        </p:tgtEl>
                                      </p:cBhvr>
                                      <p:to x="100000" y="60000"/>
                                    </p:animScale>
                                    <p:animScale>
                                      <p:cBhvr>
                                        <p:cTn id="14" dur="166" decel="50000">
                                          <p:stCondLst>
                                            <p:cond delay="676"/>
                                          </p:stCondLst>
                                        </p:cTn>
                                        <p:tgtEl>
                                          <p:spTgt spid="8">
                                            <p:txEl>
                                              <p:pRg st="0" end="0"/>
                                            </p:txEl>
                                          </p:spTgt>
                                        </p:tgtEl>
                                      </p:cBhvr>
                                      <p:to x="100000" y="100000"/>
                                    </p:animScale>
                                    <p:animScale>
                                      <p:cBhvr>
                                        <p:cTn id="15" dur="26">
                                          <p:stCondLst>
                                            <p:cond delay="1312"/>
                                          </p:stCondLst>
                                        </p:cTn>
                                        <p:tgtEl>
                                          <p:spTgt spid="8">
                                            <p:txEl>
                                              <p:pRg st="0" end="0"/>
                                            </p:txEl>
                                          </p:spTgt>
                                        </p:tgtEl>
                                      </p:cBhvr>
                                      <p:to x="100000" y="80000"/>
                                    </p:animScale>
                                    <p:animScale>
                                      <p:cBhvr>
                                        <p:cTn id="16" dur="166" decel="50000">
                                          <p:stCondLst>
                                            <p:cond delay="1338"/>
                                          </p:stCondLst>
                                        </p:cTn>
                                        <p:tgtEl>
                                          <p:spTgt spid="8">
                                            <p:txEl>
                                              <p:pRg st="0" end="0"/>
                                            </p:txEl>
                                          </p:spTgt>
                                        </p:tgtEl>
                                      </p:cBhvr>
                                      <p:to x="100000" y="100000"/>
                                    </p:animScale>
                                    <p:animScale>
                                      <p:cBhvr>
                                        <p:cTn id="17" dur="26">
                                          <p:stCondLst>
                                            <p:cond delay="1642"/>
                                          </p:stCondLst>
                                        </p:cTn>
                                        <p:tgtEl>
                                          <p:spTgt spid="8">
                                            <p:txEl>
                                              <p:pRg st="0" end="0"/>
                                            </p:txEl>
                                          </p:spTgt>
                                        </p:tgtEl>
                                      </p:cBhvr>
                                      <p:to x="100000" y="90000"/>
                                    </p:animScale>
                                    <p:animScale>
                                      <p:cBhvr>
                                        <p:cTn id="18" dur="166" decel="50000">
                                          <p:stCondLst>
                                            <p:cond delay="1668"/>
                                          </p:stCondLst>
                                        </p:cTn>
                                        <p:tgtEl>
                                          <p:spTgt spid="8">
                                            <p:txEl>
                                              <p:pRg st="0" end="0"/>
                                            </p:txEl>
                                          </p:spTgt>
                                        </p:tgtEl>
                                      </p:cBhvr>
                                      <p:to x="100000" y="100000"/>
                                    </p:animScale>
                                    <p:animScale>
                                      <p:cBhvr>
                                        <p:cTn id="19" dur="26">
                                          <p:stCondLst>
                                            <p:cond delay="1808"/>
                                          </p:stCondLst>
                                        </p:cTn>
                                        <p:tgtEl>
                                          <p:spTgt spid="8">
                                            <p:txEl>
                                              <p:pRg st="0" end="0"/>
                                            </p:txEl>
                                          </p:spTgt>
                                        </p:tgtEl>
                                      </p:cBhvr>
                                      <p:to x="100000" y="95000"/>
                                    </p:animScale>
                                    <p:animScale>
                                      <p:cBhvr>
                                        <p:cTn id="20" dur="166" decel="50000">
                                          <p:stCondLst>
                                            <p:cond delay="1834"/>
                                          </p:stCondLst>
                                        </p:cTn>
                                        <p:tgtEl>
                                          <p:spTgt spid="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down)">
                                      <p:cBhvr>
                                        <p:cTn id="25" dur="580">
                                          <p:stCondLst>
                                            <p:cond delay="0"/>
                                          </p:stCondLst>
                                        </p:cTn>
                                        <p:tgtEl>
                                          <p:spTgt spid="8">
                                            <p:txEl>
                                              <p:pRg st="2" end="2"/>
                                            </p:txEl>
                                          </p:spTgt>
                                        </p:tgtEl>
                                      </p:cBhvr>
                                    </p:animEffect>
                                    <p:anim calcmode="lin" valueType="num">
                                      <p:cBhvr>
                                        <p:cTn id="26" dur="1822"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xEl>
                                              <p:pRg st="2" end="2"/>
                                            </p:txEl>
                                          </p:spTgt>
                                        </p:tgtEl>
                                      </p:cBhvr>
                                      <p:to x="100000" y="60000"/>
                                    </p:animScale>
                                    <p:animScale>
                                      <p:cBhvr>
                                        <p:cTn id="32" dur="166" decel="50000">
                                          <p:stCondLst>
                                            <p:cond delay="676"/>
                                          </p:stCondLst>
                                        </p:cTn>
                                        <p:tgtEl>
                                          <p:spTgt spid="8">
                                            <p:txEl>
                                              <p:pRg st="2" end="2"/>
                                            </p:txEl>
                                          </p:spTgt>
                                        </p:tgtEl>
                                      </p:cBhvr>
                                      <p:to x="100000" y="100000"/>
                                    </p:animScale>
                                    <p:animScale>
                                      <p:cBhvr>
                                        <p:cTn id="33" dur="26">
                                          <p:stCondLst>
                                            <p:cond delay="1312"/>
                                          </p:stCondLst>
                                        </p:cTn>
                                        <p:tgtEl>
                                          <p:spTgt spid="8">
                                            <p:txEl>
                                              <p:pRg st="2" end="2"/>
                                            </p:txEl>
                                          </p:spTgt>
                                        </p:tgtEl>
                                      </p:cBhvr>
                                      <p:to x="100000" y="80000"/>
                                    </p:animScale>
                                    <p:animScale>
                                      <p:cBhvr>
                                        <p:cTn id="34" dur="166" decel="50000">
                                          <p:stCondLst>
                                            <p:cond delay="1338"/>
                                          </p:stCondLst>
                                        </p:cTn>
                                        <p:tgtEl>
                                          <p:spTgt spid="8">
                                            <p:txEl>
                                              <p:pRg st="2" end="2"/>
                                            </p:txEl>
                                          </p:spTgt>
                                        </p:tgtEl>
                                      </p:cBhvr>
                                      <p:to x="100000" y="100000"/>
                                    </p:animScale>
                                    <p:animScale>
                                      <p:cBhvr>
                                        <p:cTn id="35" dur="26">
                                          <p:stCondLst>
                                            <p:cond delay="1642"/>
                                          </p:stCondLst>
                                        </p:cTn>
                                        <p:tgtEl>
                                          <p:spTgt spid="8">
                                            <p:txEl>
                                              <p:pRg st="2" end="2"/>
                                            </p:txEl>
                                          </p:spTgt>
                                        </p:tgtEl>
                                      </p:cBhvr>
                                      <p:to x="100000" y="90000"/>
                                    </p:animScale>
                                    <p:animScale>
                                      <p:cBhvr>
                                        <p:cTn id="36" dur="166" decel="50000">
                                          <p:stCondLst>
                                            <p:cond delay="1668"/>
                                          </p:stCondLst>
                                        </p:cTn>
                                        <p:tgtEl>
                                          <p:spTgt spid="8">
                                            <p:txEl>
                                              <p:pRg st="2" end="2"/>
                                            </p:txEl>
                                          </p:spTgt>
                                        </p:tgtEl>
                                      </p:cBhvr>
                                      <p:to x="100000" y="100000"/>
                                    </p:animScale>
                                    <p:animScale>
                                      <p:cBhvr>
                                        <p:cTn id="37" dur="26">
                                          <p:stCondLst>
                                            <p:cond delay="1808"/>
                                          </p:stCondLst>
                                        </p:cTn>
                                        <p:tgtEl>
                                          <p:spTgt spid="8">
                                            <p:txEl>
                                              <p:pRg st="2" end="2"/>
                                            </p:txEl>
                                          </p:spTgt>
                                        </p:tgtEl>
                                      </p:cBhvr>
                                      <p:to x="100000" y="95000"/>
                                    </p:animScale>
                                    <p:animScale>
                                      <p:cBhvr>
                                        <p:cTn id="38" dur="166" decel="50000">
                                          <p:stCondLst>
                                            <p:cond delay="1834"/>
                                          </p:stCondLst>
                                        </p:cTn>
                                        <p:tgtEl>
                                          <p:spTgt spid="8">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6D320F-58AC-A515-2EB1-B934D80D8540}"/>
              </a:ext>
            </a:extLst>
          </p:cNvPr>
          <p:cNvSpPr txBox="1"/>
          <p:nvPr/>
        </p:nvSpPr>
        <p:spPr>
          <a:xfrm>
            <a:off x="-5367186" y="442352"/>
            <a:ext cx="10545416" cy="553998"/>
          </a:xfrm>
          <a:prstGeom prst="rect">
            <a:avLst/>
          </a:prstGeom>
          <a:noFill/>
        </p:spPr>
        <p:txBody>
          <a:bodyPr wrap="square" rtlCol="0">
            <a:spAutoFit/>
          </a:bodyPr>
          <a:lstStyle/>
          <a:p>
            <a:r>
              <a:rPr lang="tr-TR" sz="3000" dirty="0"/>
              <a:t>                                         Neden Avcılık Yapılıyor?</a:t>
            </a:r>
          </a:p>
        </p:txBody>
      </p:sp>
      <p:sp>
        <p:nvSpPr>
          <p:cNvPr id="3" name="Metin kutusu 2">
            <a:extLst>
              <a:ext uri="{FF2B5EF4-FFF2-40B4-BE49-F238E27FC236}">
                <a16:creationId xmlns:a16="http://schemas.microsoft.com/office/drawing/2014/main" id="{7F3416FD-A1FC-90FE-2394-15C7B164BDB7}"/>
              </a:ext>
            </a:extLst>
          </p:cNvPr>
          <p:cNvSpPr txBox="1"/>
          <p:nvPr/>
        </p:nvSpPr>
        <p:spPr>
          <a:xfrm>
            <a:off x="616226" y="2385391"/>
            <a:ext cx="10545417" cy="923330"/>
          </a:xfrm>
          <a:prstGeom prst="rect">
            <a:avLst/>
          </a:prstGeom>
          <a:noFill/>
        </p:spPr>
        <p:txBody>
          <a:bodyPr wrap="square" rtlCol="0">
            <a:spAutoFit/>
          </a:bodyPr>
          <a:lstStyle/>
          <a:p>
            <a:r>
              <a:rPr lang="tr-TR" noProof="1"/>
              <a:t>Avcılar doğada vakit geçirmekten keyif aldıkları için avcılık yaptıklarını söylüyorlar. Oysaki hayvanları öldürmeden de doğada kamp yapılarak keyifli zaman geçirilebilir. Av malzemesi satan firmalar, silah şirketleri avcılık sayesinde yüksek kârlar elde ediyorlar. </a:t>
            </a:r>
          </a:p>
        </p:txBody>
      </p:sp>
      <p:pic>
        <p:nvPicPr>
          <p:cNvPr id="1026" name="Picture 2" descr="The countries where rich people can hunt endangered animals">
            <a:extLst>
              <a:ext uri="{FF2B5EF4-FFF2-40B4-BE49-F238E27FC236}">
                <a16:creationId xmlns:a16="http://schemas.microsoft.com/office/drawing/2014/main" id="{82DE5098-C369-46E0-A0B9-6B66632500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6622" y="3278210"/>
            <a:ext cx="5367199" cy="357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9969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79988BB-4957-6C44-3D62-FEB51ABC1203}"/>
              </a:ext>
            </a:extLst>
          </p:cNvPr>
          <p:cNvSpPr txBox="1"/>
          <p:nvPr/>
        </p:nvSpPr>
        <p:spPr>
          <a:xfrm>
            <a:off x="265606" y="-62839"/>
            <a:ext cx="11519452" cy="553998"/>
          </a:xfrm>
          <a:prstGeom prst="rect">
            <a:avLst/>
          </a:prstGeom>
          <a:noFill/>
        </p:spPr>
        <p:txBody>
          <a:bodyPr wrap="square" rtlCol="0">
            <a:spAutoFit/>
          </a:bodyPr>
          <a:lstStyle/>
          <a:p>
            <a:r>
              <a:rPr lang="tr-TR" sz="3000" dirty="0"/>
              <a:t>Avcılığın </a:t>
            </a:r>
            <a:r>
              <a:rPr lang="en-US" sz="3000" dirty="0"/>
              <a:t>E</a:t>
            </a:r>
            <a:r>
              <a:rPr lang="tr-TR" sz="3000" dirty="0" err="1"/>
              <a:t>kosisteme</a:t>
            </a:r>
            <a:r>
              <a:rPr lang="tr-TR" sz="3000" dirty="0"/>
              <a:t> etkisi</a:t>
            </a:r>
            <a:r>
              <a:rPr lang="en-US" sz="3000" dirty="0"/>
              <a:t> – </a:t>
            </a:r>
            <a:r>
              <a:rPr lang="en-US" sz="3000" dirty="0" err="1"/>
              <a:t>Popülasyon</a:t>
            </a:r>
            <a:r>
              <a:rPr lang="en-US" sz="3000" dirty="0"/>
              <a:t> </a:t>
            </a:r>
            <a:r>
              <a:rPr lang="en-US" sz="3000" dirty="0" err="1"/>
              <a:t>Etkisi</a:t>
            </a:r>
            <a:endParaRPr lang="tr-TR" sz="3000" dirty="0"/>
          </a:p>
        </p:txBody>
      </p:sp>
      <p:sp>
        <p:nvSpPr>
          <p:cNvPr id="4" name="Dikdörtgen 3">
            <a:extLst>
              <a:ext uri="{FF2B5EF4-FFF2-40B4-BE49-F238E27FC236}">
                <a16:creationId xmlns:a16="http://schemas.microsoft.com/office/drawing/2014/main" id="{04346A56-6611-B9C1-4204-F1D483031EB1}"/>
              </a:ext>
            </a:extLst>
          </p:cNvPr>
          <p:cNvSpPr/>
          <p:nvPr/>
        </p:nvSpPr>
        <p:spPr>
          <a:xfrm>
            <a:off x="1987826" y="1272207"/>
            <a:ext cx="2405270" cy="981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1400" dirty="0" err="1"/>
              <a:t>Yırtıcı</a:t>
            </a:r>
            <a:r>
              <a:rPr lang="en-US" sz="1400" dirty="0"/>
              <a:t> </a:t>
            </a:r>
            <a:r>
              <a:rPr lang="en-US" sz="1400" dirty="0" err="1"/>
              <a:t>ve</a:t>
            </a:r>
            <a:r>
              <a:rPr lang="en-US" sz="1400" dirty="0"/>
              <a:t> Av</a:t>
            </a:r>
          </a:p>
          <a:p>
            <a:pPr marL="285750" indent="-285750" algn="ctr">
              <a:buFont typeface="Arial" panose="020B0604020202020204" pitchFamily="34" charset="0"/>
              <a:buChar char="•"/>
            </a:pPr>
            <a:r>
              <a:rPr lang="en-US" sz="1400" dirty="0"/>
              <a:t>Bu </a:t>
            </a:r>
            <a:r>
              <a:rPr lang="en-US" sz="1400" dirty="0" err="1"/>
              <a:t>iki</a:t>
            </a:r>
            <a:r>
              <a:rPr lang="en-US" sz="1400" dirty="0"/>
              <a:t> </a:t>
            </a:r>
            <a:r>
              <a:rPr lang="en-US" sz="1400" dirty="0" err="1"/>
              <a:t>tür</a:t>
            </a:r>
            <a:r>
              <a:rPr lang="en-US" sz="1400" dirty="0"/>
              <a:t> </a:t>
            </a:r>
            <a:r>
              <a:rPr lang="en-US" sz="1400" dirty="0" err="1"/>
              <a:t>etkileşir</a:t>
            </a:r>
            <a:endParaRPr lang="en-US" sz="1400" dirty="0"/>
          </a:p>
          <a:p>
            <a:pPr algn="ctr"/>
            <a:r>
              <a:rPr lang="en-US" sz="1400" dirty="0" err="1"/>
              <a:t>ve</a:t>
            </a:r>
            <a:r>
              <a:rPr lang="en-US" sz="1400" dirty="0"/>
              <a:t> </a:t>
            </a:r>
            <a:r>
              <a:rPr lang="en-US" sz="1400" dirty="0" err="1"/>
              <a:t>popülasyonları</a:t>
            </a:r>
            <a:r>
              <a:rPr lang="en-US" sz="1400" dirty="0"/>
              <a:t> </a:t>
            </a:r>
            <a:r>
              <a:rPr lang="en-US" sz="1400" dirty="0" err="1"/>
              <a:t>birbiri</a:t>
            </a:r>
            <a:r>
              <a:rPr lang="en-US" sz="1400" dirty="0"/>
              <a:t> </a:t>
            </a:r>
            <a:r>
              <a:rPr lang="en-US" sz="1400" dirty="0" err="1"/>
              <a:t>ile</a:t>
            </a:r>
            <a:r>
              <a:rPr lang="en-US" sz="1400" dirty="0"/>
              <a:t>  </a:t>
            </a:r>
            <a:r>
              <a:rPr lang="en-US" sz="1400" dirty="0" err="1"/>
              <a:t>ilişkilidir</a:t>
            </a:r>
            <a:endParaRPr lang="tr-TR" sz="1400" dirty="0"/>
          </a:p>
        </p:txBody>
      </p:sp>
      <p:sp>
        <p:nvSpPr>
          <p:cNvPr id="8" name="Dikdörtgen 7">
            <a:extLst>
              <a:ext uri="{FF2B5EF4-FFF2-40B4-BE49-F238E27FC236}">
                <a16:creationId xmlns:a16="http://schemas.microsoft.com/office/drawing/2014/main" id="{0966DE35-8B0E-B29C-10D8-A246A6E6B1A1}"/>
              </a:ext>
            </a:extLst>
          </p:cNvPr>
          <p:cNvSpPr/>
          <p:nvPr/>
        </p:nvSpPr>
        <p:spPr>
          <a:xfrm>
            <a:off x="1987826" y="2955235"/>
            <a:ext cx="2405270" cy="981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Av </a:t>
            </a:r>
            <a:r>
              <a:rPr lang="en-US" sz="1400" dirty="0" err="1"/>
              <a:t>olan</a:t>
            </a:r>
            <a:r>
              <a:rPr lang="en-US" sz="1400" dirty="0"/>
              <a:t> </a:t>
            </a:r>
            <a:r>
              <a:rPr lang="en-US" sz="1400" dirty="0" err="1"/>
              <a:t>hayvanlar</a:t>
            </a:r>
            <a:r>
              <a:rPr lang="en-US" sz="1400" dirty="0"/>
              <a:t> </a:t>
            </a:r>
            <a:r>
              <a:rPr lang="en-US" sz="1400" dirty="0" err="1"/>
              <a:t>yırtıcı</a:t>
            </a:r>
            <a:r>
              <a:rPr lang="en-US" sz="1400" dirty="0"/>
              <a:t> </a:t>
            </a:r>
            <a:r>
              <a:rPr lang="en-US" sz="1400" dirty="0" err="1"/>
              <a:t>türler</a:t>
            </a:r>
            <a:r>
              <a:rPr lang="en-US" sz="1400" dirty="0"/>
              <a:t> </a:t>
            </a:r>
            <a:r>
              <a:rPr lang="en-US" sz="1400" dirty="0" err="1"/>
              <a:t>tarafından</a:t>
            </a:r>
            <a:r>
              <a:rPr lang="en-US" sz="1400" dirty="0"/>
              <a:t> </a:t>
            </a:r>
            <a:r>
              <a:rPr lang="en-US" sz="1400" dirty="0" err="1"/>
              <a:t>avlanırlar</a:t>
            </a:r>
            <a:endParaRPr lang="tr-TR" sz="1400" dirty="0"/>
          </a:p>
        </p:txBody>
      </p:sp>
      <p:sp>
        <p:nvSpPr>
          <p:cNvPr id="9" name="Dikdörtgen 8">
            <a:extLst>
              <a:ext uri="{FF2B5EF4-FFF2-40B4-BE49-F238E27FC236}">
                <a16:creationId xmlns:a16="http://schemas.microsoft.com/office/drawing/2014/main" id="{CA1E854A-12B9-4176-0033-F0E222DFF026}"/>
              </a:ext>
            </a:extLst>
          </p:cNvPr>
          <p:cNvSpPr/>
          <p:nvPr/>
        </p:nvSpPr>
        <p:spPr>
          <a:xfrm>
            <a:off x="1987826" y="4729128"/>
            <a:ext cx="2405270" cy="981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Avlanma</a:t>
            </a:r>
            <a:r>
              <a:rPr lang="en-US" sz="1400" dirty="0"/>
              <a:t> </a:t>
            </a:r>
            <a:r>
              <a:rPr lang="en-US" sz="1400" dirty="0" err="1"/>
              <a:t>arttıkça</a:t>
            </a:r>
            <a:r>
              <a:rPr lang="en-US" sz="1400" dirty="0"/>
              <a:t> </a:t>
            </a:r>
            <a:r>
              <a:rPr lang="en-US" sz="1400" dirty="0" err="1"/>
              <a:t>yırtıcı</a:t>
            </a:r>
            <a:r>
              <a:rPr lang="en-US" sz="1400" dirty="0"/>
              <a:t> </a:t>
            </a:r>
            <a:r>
              <a:rPr lang="en-US" sz="1400" dirty="0" err="1"/>
              <a:t>türlerin</a:t>
            </a:r>
            <a:r>
              <a:rPr lang="en-US" sz="1400" dirty="0"/>
              <a:t> </a:t>
            </a:r>
            <a:r>
              <a:rPr lang="en-US" sz="1400" dirty="0" err="1"/>
              <a:t>sayısı</a:t>
            </a:r>
            <a:r>
              <a:rPr lang="en-US" sz="1400" dirty="0"/>
              <a:t> </a:t>
            </a:r>
            <a:r>
              <a:rPr lang="en-US" sz="1400" dirty="0" err="1"/>
              <a:t>artar</a:t>
            </a:r>
            <a:endParaRPr lang="tr-TR" sz="1400" dirty="0"/>
          </a:p>
        </p:txBody>
      </p:sp>
      <p:sp>
        <p:nvSpPr>
          <p:cNvPr id="10" name="Dikdörtgen 9">
            <a:extLst>
              <a:ext uri="{FF2B5EF4-FFF2-40B4-BE49-F238E27FC236}">
                <a16:creationId xmlns:a16="http://schemas.microsoft.com/office/drawing/2014/main" id="{5B15D36A-5C91-4965-F764-1997C7C39443}"/>
              </a:ext>
            </a:extLst>
          </p:cNvPr>
          <p:cNvSpPr/>
          <p:nvPr/>
        </p:nvSpPr>
        <p:spPr>
          <a:xfrm>
            <a:off x="7798904" y="4729128"/>
            <a:ext cx="2405270" cy="981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Av </a:t>
            </a:r>
            <a:r>
              <a:rPr lang="en-US" sz="1400" dirty="0" err="1"/>
              <a:t>sayısı</a:t>
            </a:r>
            <a:r>
              <a:rPr lang="en-US" sz="1400" dirty="0"/>
              <a:t> </a:t>
            </a:r>
            <a:r>
              <a:rPr lang="en-US" sz="1400" dirty="0" err="1"/>
              <a:t>azalır</a:t>
            </a:r>
            <a:endParaRPr lang="tr-TR" sz="1400" dirty="0"/>
          </a:p>
        </p:txBody>
      </p:sp>
      <p:sp>
        <p:nvSpPr>
          <p:cNvPr id="11" name="Dikdörtgen 10">
            <a:extLst>
              <a:ext uri="{FF2B5EF4-FFF2-40B4-BE49-F238E27FC236}">
                <a16:creationId xmlns:a16="http://schemas.microsoft.com/office/drawing/2014/main" id="{CD64A28D-56F3-A38F-BDC6-4B87BED3D017}"/>
              </a:ext>
            </a:extLst>
          </p:cNvPr>
          <p:cNvSpPr/>
          <p:nvPr/>
        </p:nvSpPr>
        <p:spPr>
          <a:xfrm>
            <a:off x="7798904" y="1272207"/>
            <a:ext cx="2405270" cy="981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Yırtıcı</a:t>
            </a:r>
            <a:r>
              <a:rPr lang="en-US" sz="1400" dirty="0"/>
              <a:t> </a:t>
            </a:r>
            <a:r>
              <a:rPr lang="en-US" sz="1400" dirty="0" err="1"/>
              <a:t>sayısı</a:t>
            </a:r>
            <a:r>
              <a:rPr lang="en-US" sz="1400" dirty="0"/>
              <a:t> </a:t>
            </a:r>
            <a:r>
              <a:rPr lang="en-US" sz="1400" dirty="0" err="1"/>
              <a:t>azalır</a:t>
            </a:r>
            <a:r>
              <a:rPr lang="en-US" sz="1400" dirty="0"/>
              <a:t>.</a:t>
            </a:r>
          </a:p>
          <a:p>
            <a:pPr algn="ctr"/>
            <a:r>
              <a:rPr lang="en-US" sz="1400" dirty="0" err="1"/>
              <a:t>Yırtıcı</a:t>
            </a:r>
            <a:r>
              <a:rPr lang="en-US" sz="1400" dirty="0"/>
              <a:t> </a:t>
            </a:r>
            <a:r>
              <a:rPr lang="en-US" sz="1400" dirty="0" err="1"/>
              <a:t>ve</a:t>
            </a:r>
            <a:r>
              <a:rPr lang="en-US" sz="1400" dirty="0"/>
              <a:t> Av </a:t>
            </a:r>
            <a:r>
              <a:rPr lang="en-US" sz="1400" dirty="0" err="1"/>
              <a:t>popülasyonu</a:t>
            </a:r>
            <a:r>
              <a:rPr lang="en-US" sz="1400" dirty="0"/>
              <a:t> </a:t>
            </a:r>
            <a:r>
              <a:rPr lang="en-US" sz="1400" dirty="0" err="1"/>
              <a:t>dengelenir</a:t>
            </a:r>
            <a:endParaRPr lang="tr-TR" sz="1400" dirty="0"/>
          </a:p>
        </p:txBody>
      </p:sp>
      <p:sp>
        <p:nvSpPr>
          <p:cNvPr id="6" name="Ok: Aşağı 5">
            <a:extLst>
              <a:ext uri="{FF2B5EF4-FFF2-40B4-BE49-F238E27FC236}">
                <a16:creationId xmlns:a16="http://schemas.microsoft.com/office/drawing/2014/main" id="{C90E442C-9D89-E11F-18B4-5DA2E2EBC670}"/>
              </a:ext>
            </a:extLst>
          </p:cNvPr>
          <p:cNvSpPr/>
          <p:nvPr/>
        </p:nvSpPr>
        <p:spPr>
          <a:xfrm>
            <a:off x="3004457" y="2253343"/>
            <a:ext cx="391886" cy="701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k: Aşağı 11">
            <a:extLst>
              <a:ext uri="{FF2B5EF4-FFF2-40B4-BE49-F238E27FC236}">
                <a16:creationId xmlns:a16="http://schemas.microsoft.com/office/drawing/2014/main" id="{69770CD7-7FB7-4AB7-770E-C2C065E8D90B}"/>
              </a:ext>
            </a:extLst>
          </p:cNvPr>
          <p:cNvSpPr/>
          <p:nvPr/>
        </p:nvSpPr>
        <p:spPr>
          <a:xfrm>
            <a:off x="3004457" y="3936370"/>
            <a:ext cx="391886" cy="7927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k: Sağ 12">
            <a:extLst>
              <a:ext uri="{FF2B5EF4-FFF2-40B4-BE49-F238E27FC236}">
                <a16:creationId xmlns:a16="http://schemas.microsoft.com/office/drawing/2014/main" id="{5FB6537E-B4BF-5426-3650-DE706E8AD0FB}"/>
              </a:ext>
            </a:extLst>
          </p:cNvPr>
          <p:cNvSpPr/>
          <p:nvPr/>
        </p:nvSpPr>
        <p:spPr>
          <a:xfrm>
            <a:off x="4544786" y="4969323"/>
            <a:ext cx="3102428" cy="500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k: Yukarı 13">
            <a:extLst>
              <a:ext uri="{FF2B5EF4-FFF2-40B4-BE49-F238E27FC236}">
                <a16:creationId xmlns:a16="http://schemas.microsoft.com/office/drawing/2014/main" id="{FA3F9E9B-C3BF-1C05-813A-54201D7C42F3}"/>
              </a:ext>
            </a:extLst>
          </p:cNvPr>
          <p:cNvSpPr/>
          <p:nvPr/>
        </p:nvSpPr>
        <p:spPr>
          <a:xfrm>
            <a:off x="8795659" y="2253343"/>
            <a:ext cx="489857" cy="2413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Resim 15">
            <a:extLst>
              <a:ext uri="{FF2B5EF4-FFF2-40B4-BE49-F238E27FC236}">
                <a16:creationId xmlns:a16="http://schemas.microsoft.com/office/drawing/2014/main" id="{2F51C055-8AF6-3DAE-8EA8-ADF06474827A}"/>
              </a:ext>
            </a:extLst>
          </p:cNvPr>
          <p:cNvPicPr>
            <a:picLocks noChangeAspect="1"/>
          </p:cNvPicPr>
          <p:nvPr/>
        </p:nvPicPr>
        <p:blipFill>
          <a:blip r:embed="rId2"/>
          <a:stretch>
            <a:fillRect/>
          </a:stretch>
        </p:blipFill>
        <p:spPr>
          <a:xfrm>
            <a:off x="1055594" y="1260447"/>
            <a:ext cx="683370" cy="1004655"/>
          </a:xfrm>
          <a:prstGeom prst="rect">
            <a:avLst/>
          </a:prstGeom>
        </p:spPr>
      </p:pic>
      <p:pic>
        <p:nvPicPr>
          <p:cNvPr id="18" name="Resim 17">
            <a:extLst>
              <a:ext uri="{FF2B5EF4-FFF2-40B4-BE49-F238E27FC236}">
                <a16:creationId xmlns:a16="http://schemas.microsoft.com/office/drawing/2014/main" id="{ED934669-3606-C374-39D1-6DEB0AB3CD32}"/>
              </a:ext>
            </a:extLst>
          </p:cNvPr>
          <p:cNvPicPr>
            <a:picLocks noChangeAspect="1"/>
          </p:cNvPicPr>
          <p:nvPr/>
        </p:nvPicPr>
        <p:blipFill>
          <a:blip r:embed="rId3"/>
          <a:stretch>
            <a:fillRect/>
          </a:stretch>
        </p:blipFill>
        <p:spPr>
          <a:xfrm>
            <a:off x="4603946" y="1321034"/>
            <a:ext cx="805781" cy="981136"/>
          </a:xfrm>
          <a:prstGeom prst="rect">
            <a:avLst/>
          </a:prstGeom>
        </p:spPr>
      </p:pic>
      <p:pic>
        <p:nvPicPr>
          <p:cNvPr id="19" name="Resim 18">
            <a:extLst>
              <a:ext uri="{FF2B5EF4-FFF2-40B4-BE49-F238E27FC236}">
                <a16:creationId xmlns:a16="http://schemas.microsoft.com/office/drawing/2014/main" id="{B957B9ED-444A-20BC-3FFE-6E533611CA60}"/>
              </a:ext>
            </a:extLst>
          </p:cNvPr>
          <p:cNvPicPr>
            <a:picLocks noChangeAspect="1"/>
          </p:cNvPicPr>
          <p:nvPr/>
        </p:nvPicPr>
        <p:blipFill>
          <a:blip r:embed="rId2"/>
          <a:stretch>
            <a:fillRect/>
          </a:stretch>
        </p:blipFill>
        <p:spPr>
          <a:xfrm>
            <a:off x="265606" y="4830961"/>
            <a:ext cx="683370" cy="1004655"/>
          </a:xfrm>
          <a:prstGeom prst="rect">
            <a:avLst/>
          </a:prstGeom>
        </p:spPr>
      </p:pic>
      <p:pic>
        <p:nvPicPr>
          <p:cNvPr id="20" name="Resim 19">
            <a:extLst>
              <a:ext uri="{FF2B5EF4-FFF2-40B4-BE49-F238E27FC236}">
                <a16:creationId xmlns:a16="http://schemas.microsoft.com/office/drawing/2014/main" id="{A6E82717-C7D6-ECEB-F991-2A98F6BD7BD4}"/>
              </a:ext>
            </a:extLst>
          </p:cNvPr>
          <p:cNvPicPr>
            <a:picLocks noChangeAspect="1"/>
          </p:cNvPicPr>
          <p:nvPr/>
        </p:nvPicPr>
        <p:blipFill>
          <a:blip r:embed="rId2"/>
          <a:stretch>
            <a:fillRect/>
          </a:stretch>
        </p:blipFill>
        <p:spPr>
          <a:xfrm>
            <a:off x="1126716" y="4830961"/>
            <a:ext cx="683370" cy="1004655"/>
          </a:xfrm>
          <a:prstGeom prst="rect">
            <a:avLst/>
          </a:prstGeom>
        </p:spPr>
      </p:pic>
      <p:pic>
        <p:nvPicPr>
          <p:cNvPr id="21" name="Resim 20">
            <a:extLst>
              <a:ext uri="{FF2B5EF4-FFF2-40B4-BE49-F238E27FC236}">
                <a16:creationId xmlns:a16="http://schemas.microsoft.com/office/drawing/2014/main" id="{BF4D4DDD-20A0-10F0-4F7C-4A5C04E232D9}"/>
              </a:ext>
            </a:extLst>
          </p:cNvPr>
          <p:cNvPicPr>
            <a:picLocks noChangeAspect="1"/>
          </p:cNvPicPr>
          <p:nvPr/>
        </p:nvPicPr>
        <p:blipFill>
          <a:blip r:embed="rId2"/>
          <a:stretch>
            <a:fillRect/>
          </a:stretch>
        </p:blipFill>
        <p:spPr>
          <a:xfrm>
            <a:off x="265606" y="5868655"/>
            <a:ext cx="683370" cy="1004655"/>
          </a:xfrm>
          <a:prstGeom prst="rect">
            <a:avLst/>
          </a:prstGeom>
        </p:spPr>
      </p:pic>
      <p:pic>
        <p:nvPicPr>
          <p:cNvPr id="22" name="Resim 21">
            <a:extLst>
              <a:ext uri="{FF2B5EF4-FFF2-40B4-BE49-F238E27FC236}">
                <a16:creationId xmlns:a16="http://schemas.microsoft.com/office/drawing/2014/main" id="{790076B1-3F5A-C536-A004-869C3536EF9B}"/>
              </a:ext>
            </a:extLst>
          </p:cNvPr>
          <p:cNvPicPr>
            <a:picLocks noChangeAspect="1"/>
          </p:cNvPicPr>
          <p:nvPr/>
        </p:nvPicPr>
        <p:blipFill>
          <a:blip r:embed="rId2"/>
          <a:stretch>
            <a:fillRect/>
          </a:stretch>
        </p:blipFill>
        <p:spPr>
          <a:xfrm>
            <a:off x="1114660" y="5868655"/>
            <a:ext cx="683370" cy="1004655"/>
          </a:xfrm>
          <a:prstGeom prst="rect">
            <a:avLst/>
          </a:prstGeom>
        </p:spPr>
      </p:pic>
      <p:pic>
        <p:nvPicPr>
          <p:cNvPr id="23" name="Resim 22">
            <a:extLst>
              <a:ext uri="{FF2B5EF4-FFF2-40B4-BE49-F238E27FC236}">
                <a16:creationId xmlns:a16="http://schemas.microsoft.com/office/drawing/2014/main" id="{E29647CD-702F-F255-5A9C-6EE7D40738B8}"/>
              </a:ext>
            </a:extLst>
          </p:cNvPr>
          <p:cNvPicPr>
            <a:picLocks noChangeAspect="1"/>
          </p:cNvPicPr>
          <p:nvPr/>
        </p:nvPicPr>
        <p:blipFill>
          <a:blip r:embed="rId3"/>
          <a:stretch>
            <a:fillRect/>
          </a:stretch>
        </p:blipFill>
        <p:spPr>
          <a:xfrm>
            <a:off x="2577030" y="5835616"/>
            <a:ext cx="805781" cy="981136"/>
          </a:xfrm>
          <a:prstGeom prst="rect">
            <a:avLst/>
          </a:prstGeom>
        </p:spPr>
      </p:pic>
      <p:pic>
        <p:nvPicPr>
          <p:cNvPr id="24" name="Resim 23">
            <a:extLst>
              <a:ext uri="{FF2B5EF4-FFF2-40B4-BE49-F238E27FC236}">
                <a16:creationId xmlns:a16="http://schemas.microsoft.com/office/drawing/2014/main" id="{7E41DFC9-076B-EE17-E47F-F0C78EC139C6}"/>
              </a:ext>
            </a:extLst>
          </p:cNvPr>
          <p:cNvPicPr>
            <a:picLocks noChangeAspect="1"/>
          </p:cNvPicPr>
          <p:nvPr/>
        </p:nvPicPr>
        <p:blipFill>
          <a:blip r:embed="rId3"/>
          <a:stretch>
            <a:fillRect/>
          </a:stretch>
        </p:blipFill>
        <p:spPr>
          <a:xfrm>
            <a:off x="3454778" y="5835616"/>
            <a:ext cx="805781" cy="981136"/>
          </a:xfrm>
          <a:prstGeom prst="rect">
            <a:avLst/>
          </a:prstGeom>
        </p:spPr>
      </p:pic>
      <p:pic>
        <p:nvPicPr>
          <p:cNvPr id="25" name="Resim 24">
            <a:extLst>
              <a:ext uri="{FF2B5EF4-FFF2-40B4-BE49-F238E27FC236}">
                <a16:creationId xmlns:a16="http://schemas.microsoft.com/office/drawing/2014/main" id="{F49FE5F4-5E9C-A9D5-0C86-8AA9E7930F44}"/>
              </a:ext>
            </a:extLst>
          </p:cNvPr>
          <p:cNvPicPr>
            <a:picLocks noChangeAspect="1"/>
          </p:cNvPicPr>
          <p:nvPr/>
        </p:nvPicPr>
        <p:blipFill>
          <a:blip r:embed="rId3"/>
          <a:stretch>
            <a:fillRect/>
          </a:stretch>
        </p:blipFill>
        <p:spPr>
          <a:xfrm>
            <a:off x="4332526" y="5835616"/>
            <a:ext cx="805781" cy="981136"/>
          </a:xfrm>
          <a:prstGeom prst="rect">
            <a:avLst/>
          </a:prstGeom>
        </p:spPr>
      </p:pic>
      <p:pic>
        <p:nvPicPr>
          <p:cNvPr id="26" name="Resim 25">
            <a:extLst>
              <a:ext uri="{FF2B5EF4-FFF2-40B4-BE49-F238E27FC236}">
                <a16:creationId xmlns:a16="http://schemas.microsoft.com/office/drawing/2014/main" id="{752031C3-036B-039D-A8A5-5D6BA6BD2324}"/>
              </a:ext>
            </a:extLst>
          </p:cNvPr>
          <p:cNvPicPr>
            <a:picLocks noChangeAspect="1"/>
          </p:cNvPicPr>
          <p:nvPr/>
        </p:nvPicPr>
        <p:blipFill>
          <a:blip r:embed="rId3"/>
          <a:stretch>
            <a:fillRect/>
          </a:stretch>
        </p:blipFill>
        <p:spPr>
          <a:xfrm>
            <a:off x="10355864" y="5797522"/>
            <a:ext cx="805781" cy="981136"/>
          </a:xfrm>
          <a:prstGeom prst="rect">
            <a:avLst/>
          </a:prstGeom>
        </p:spPr>
      </p:pic>
      <p:pic>
        <p:nvPicPr>
          <p:cNvPr id="27" name="Resim 26">
            <a:extLst>
              <a:ext uri="{FF2B5EF4-FFF2-40B4-BE49-F238E27FC236}">
                <a16:creationId xmlns:a16="http://schemas.microsoft.com/office/drawing/2014/main" id="{AE5855F2-C748-68C8-9B1A-1CCEA48FAA42}"/>
              </a:ext>
            </a:extLst>
          </p:cNvPr>
          <p:cNvPicPr>
            <a:picLocks noChangeAspect="1"/>
          </p:cNvPicPr>
          <p:nvPr/>
        </p:nvPicPr>
        <p:blipFill>
          <a:blip r:embed="rId2"/>
          <a:stretch>
            <a:fillRect/>
          </a:stretch>
        </p:blipFill>
        <p:spPr>
          <a:xfrm>
            <a:off x="7798904" y="5835616"/>
            <a:ext cx="683370" cy="1004655"/>
          </a:xfrm>
          <a:prstGeom prst="rect">
            <a:avLst/>
          </a:prstGeom>
        </p:spPr>
      </p:pic>
      <p:pic>
        <p:nvPicPr>
          <p:cNvPr id="28" name="Resim 27">
            <a:extLst>
              <a:ext uri="{FF2B5EF4-FFF2-40B4-BE49-F238E27FC236}">
                <a16:creationId xmlns:a16="http://schemas.microsoft.com/office/drawing/2014/main" id="{CC5A32E9-3C02-9252-C169-1ED731335A10}"/>
              </a:ext>
            </a:extLst>
          </p:cNvPr>
          <p:cNvPicPr>
            <a:picLocks noChangeAspect="1"/>
          </p:cNvPicPr>
          <p:nvPr/>
        </p:nvPicPr>
        <p:blipFill>
          <a:blip r:embed="rId2"/>
          <a:stretch>
            <a:fillRect/>
          </a:stretch>
        </p:blipFill>
        <p:spPr>
          <a:xfrm>
            <a:off x="8672458" y="5835616"/>
            <a:ext cx="683370" cy="1004655"/>
          </a:xfrm>
          <a:prstGeom prst="rect">
            <a:avLst/>
          </a:prstGeom>
        </p:spPr>
      </p:pic>
      <p:pic>
        <p:nvPicPr>
          <p:cNvPr id="29" name="Resim 28">
            <a:extLst>
              <a:ext uri="{FF2B5EF4-FFF2-40B4-BE49-F238E27FC236}">
                <a16:creationId xmlns:a16="http://schemas.microsoft.com/office/drawing/2014/main" id="{6BC15A23-9642-14E6-0C7E-F711F5F9B788}"/>
              </a:ext>
            </a:extLst>
          </p:cNvPr>
          <p:cNvPicPr>
            <a:picLocks noChangeAspect="1"/>
          </p:cNvPicPr>
          <p:nvPr/>
        </p:nvPicPr>
        <p:blipFill>
          <a:blip r:embed="rId2"/>
          <a:stretch>
            <a:fillRect/>
          </a:stretch>
        </p:blipFill>
        <p:spPr>
          <a:xfrm>
            <a:off x="9550812" y="5823856"/>
            <a:ext cx="683370" cy="1004655"/>
          </a:xfrm>
          <a:prstGeom prst="rect">
            <a:avLst/>
          </a:prstGeom>
        </p:spPr>
      </p:pic>
      <p:pic>
        <p:nvPicPr>
          <p:cNvPr id="30" name="Resim 29">
            <a:extLst>
              <a:ext uri="{FF2B5EF4-FFF2-40B4-BE49-F238E27FC236}">
                <a16:creationId xmlns:a16="http://schemas.microsoft.com/office/drawing/2014/main" id="{BBFF5A80-03C0-D5AB-E99F-59689C8B3016}"/>
              </a:ext>
            </a:extLst>
          </p:cNvPr>
          <p:cNvPicPr>
            <a:picLocks noChangeAspect="1"/>
          </p:cNvPicPr>
          <p:nvPr/>
        </p:nvPicPr>
        <p:blipFill>
          <a:blip r:embed="rId2"/>
          <a:stretch>
            <a:fillRect/>
          </a:stretch>
        </p:blipFill>
        <p:spPr>
          <a:xfrm>
            <a:off x="6880246" y="1248688"/>
            <a:ext cx="683370" cy="1004655"/>
          </a:xfrm>
          <a:prstGeom prst="rect">
            <a:avLst/>
          </a:prstGeom>
        </p:spPr>
      </p:pic>
      <p:pic>
        <p:nvPicPr>
          <p:cNvPr id="31" name="Resim 30">
            <a:extLst>
              <a:ext uri="{FF2B5EF4-FFF2-40B4-BE49-F238E27FC236}">
                <a16:creationId xmlns:a16="http://schemas.microsoft.com/office/drawing/2014/main" id="{0EDF3185-1E18-EE0A-A404-EEA9662B79AD}"/>
              </a:ext>
            </a:extLst>
          </p:cNvPr>
          <p:cNvPicPr>
            <a:picLocks noChangeAspect="1"/>
          </p:cNvPicPr>
          <p:nvPr/>
        </p:nvPicPr>
        <p:blipFill>
          <a:blip r:embed="rId3"/>
          <a:stretch>
            <a:fillRect/>
          </a:stretch>
        </p:blipFill>
        <p:spPr>
          <a:xfrm>
            <a:off x="10355864" y="1321034"/>
            <a:ext cx="805781" cy="981136"/>
          </a:xfrm>
          <a:prstGeom prst="rect">
            <a:avLst/>
          </a:prstGeom>
        </p:spPr>
      </p:pic>
    </p:spTree>
    <p:extLst>
      <p:ext uri="{BB962C8B-B14F-4D97-AF65-F5344CB8AC3E}">
        <p14:creationId xmlns:p14="http://schemas.microsoft.com/office/powerpoint/2010/main" val="58692127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5C6EA905-1E69-D3B3-18C9-39462A64E527}"/>
              </a:ext>
            </a:extLst>
          </p:cNvPr>
          <p:cNvSpPr txBox="1"/>
          <p:nvPr/>
        </p:nvSpPr>
        <p:spPr>
          <a:xfrm>
            <a:off x="-48733" y="1398765"/>
            <a:ext cx="9418674" cy="4832092"/>
          </a:xfrm>
          <a:prstGeom prst="rect">
            <a:avLst/>
          </a:prstGeom>
          <a:noFill/>
        </p:spPr>
        <p:txBody>
          <a:bodyPr wrap="square" rtlCol="0">
            <a:spAutoFit/>
          </a:bodyPr>
          <a:lstStyle/>
          <a:p>
            <a:r>
              <a:rPr lang="tr-TR" sz="1400" noProof="1"/>
              <a:t>Görüldüğü üzere, avcılar müdahale etmediği zaman doğa kendi kendine dengesini bulur. </a:t>
            </a:r>
          </a:p>
          <a:p>
            <a:endParaRPr lang="tr-TR" sz="1400" noProof="1"/>
          </a:p>
          <a:p>
            <a:r>
              <a:rPr lang="tr-TR" sz="1400" noProof="1"/>
              <a:t>Size bununla ilgili bir örnek anlatmak istiyorum. </a:t>
            </a:r>
          </a:p>
          <a:p>
            <a:endParaRPr lang="tr-TR" sz="1400" noProof="1"/>
          </a:p>
          <a:p>
            <a:pPr marL="285750" indent="-285750">
              <a:buFont typeface="Arial" panose="020B0604020202020204" pitchFamily="34" charset="0"/>
              <a:buChar char="•"/>
            </a:pPr>
            <a:r>
              <a:rPr lang="tr-TR" sz="1400" noProof="1"/>
              <a:t>Amerika’nın en büyük millî parklarından biri olan Yellowstone’da kurtların nesli avcılar yüzünden tükenmiştir. Bu sebepten ötürü geyik başta olmak üzere birçok otçul hayvanın popülasyonu çok artmış ve bu durum da millî parkın bitki örtüsüne ve ormanlarına büyük zarar vermiş çünkü geyikler yeni gelişmekte olan ağaç fidelerini yemiş. </a:t>
            </a:r>
          </a:p>
          <a:p>
            <a:endParaRPr lang="tr-TR" sz="1400" noProof="1"/>
          </a:p>
          <a:p>
            <a:pPr marL="285750" indent="-285750">
              <a:buFont typeface="Arial" panose="020B0604020202020204" pitchFamily="34" charset="0"/>
              <a:buChar char="•"/>
            </a:pPr>
            <a:r>
              <a:rPr lang="tr-TR" sz="1400" noProof="1"/>
              <a:t>Bu durumu gören bilim insanları oradaki dengeyi sağlayabilmek için yeni kurt sürüleri getirmiş ve otçul av hayvanlarının popülasyonu azalıp dengeye gelmiş. </a:t>
            </a:r>
          </a:p>
          <a:p>
            <a:endParaRPr lang="tr-TR" sz="1400" noProof="1"/>
          </a:p>
          <a:p>
            <a:pPr marL="285750" indent="-285750">
              <a:buFont typeface="Arial" panose="020B0604020202020204" pitchFamily="34" charset="0"/>
              <a:buChar char="•"/>
            </a:pPr>
            <a:r>
              <a:rPr lang="tr-TR" sz="1400" noProof="1"/>
              <a:t>Bu sayede parkta ağaç gelişimi yeniden hızlanmış ve ormanın bitki örtüsü eski zenginliğine kavuşmuş. Bu durum beraberinde neyi getirmiş? </a:t>
            </a:r>
          </a:p>
          <a:p>
            <a:pPr marL="285750" indent="-285750">
              <a:buFont typeface="Arial" panose="020B0604020202020204" pitchFamily="34" charset="0"/>
              <a:buChar char="•"/>
            </a:pPr>
            <a:endParaRPr lang="tr-TR" sz="1400" noProof="1"/>
          </a:p>
          <a:p>
            <a:pPr marL="285750" indent="-285750">
              <a:buFont typeface="Arial" panose="020B0604020202020204" pitchFamily="34" charset="0"/>
              <a:buChar char="•"/>
            </a:pPr>
            <a:r>
              <a:rPr lang="tr-TR" sz="1400" noProof="1"/>
              <a:t>Zengin bitki örtüsü birçok yeni hayvan türünü millî parka çekmiş, örneğin böğürtlenler yüzünden ayılar gelmiş, leşleri yemek için ise akbaba ve kartallar. Kısa zaman sonra görev başına dönen kunduzlar ise oluşturdukları minik göletlerle ördek gibi yeni türlerin buraya gelmesine sebep olmuşlar ve böylece milli park zengin bir ekosisteme dönüşmüş. </a:t>
            </a:r>
          </a:p>
          <a:p>
            <a:pPr marL="285750" indent="-285750">
              <a:buFont typeface="Arial" panose="020B0604020202020204" pitchFamily="34" charset="0"/>
              <a:buChar char="•"/>
            </a:pPr>
            <a:endParaRPr lang="tr-TR" sz="1400" noProof="1"/>
          </a:p>
          <a:p>
            <a:pPr marL="285750" indent="-285750">
              <a:buFont typeface="Arial" panose="020B0604020202020204" pitchFamily="34" charset="0"/>
              <a:buChar char="•"/>
            </a:pPr>
            <a:r>
              <a:rPr lang="tr-TR" sz="1400" noProof="1"/>
              <a:t>Zengin bitki örtüsü aynı zamanda erozyon gibi birçok doğal afeti de önleyerek ormanın genişlemesine sebep oldu. Nasıl ama? Avcılar yokken hayat çok güzel değil mi? </a:t>
            </a:r>
          </a:p>
        </p:txBody>
      </p:sp>
      <p:sp>
        <p:nvSpPr>
          <p:cNvPr id="3" name="Metin kutusu 2">
            <a:extLst>
              <a:ext uri="{FF2B5EF4-FFF2-40B4-BE49-F238E27FC236}">
                <a16:creationId xmlns:a16="http://schemas.microsoft.com/office/drawing/2014/main" id="{17F54F16-261E-706C-62DF-CE6E85930EF3}"/>
              </a:ext>
            </a:extLst>
          </p:cNvPr>
          <p:cNvSpPr txBox="1"/>
          <p:nvPr/>
        </p:nvSpPr>
        <p:spPr>
          <a:xfrm>
            <a:off x="127590" y="244548"/>
            <a:ext cx="12323135" cy="553998"/>
          </a:xfrm>
          <a:prstGeom prst="rect">
            <a:avLst/>
          </a:prstGeom>
          <a:noFill/>
        </p:spPr>
        <p:txBody>
          <a:bodyPr wrap="square" rtlCol="0">
            <a:spAutoFit/>
          </a:bodyPr>
          <a:lstStyle/>
          <a:p>
            <a:r>
              <a:rPr lang="tr-TR" sz="3000" noProof="1"/>
              <a:t>Avcılar EkoSistem Dengesini Nasıl Bozdu – Yellowstone Örneği</a:t>
            </a:r>
          </a:p>
        </p:txBody>
      </p:sp>
      <p:pic>
        <p:nvPicPr>
          <p:cNvPr id="1026" name="Picture 2" descr="History of wolves in Yellowstone - Wikipedia">
            <a:extLst>
              <a:ext uri="{FF2B5EF4-FFF2-40B4-BE49-F238E27FC236}">
                <a16:creationId xmlns:a16="http://schemas.microsoft.com/office/drawing/2014/main" id="{984B50C2-1B3C-1AE7-1DB4-7AD09B7A61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9941" y="2753833"/>
            <a:ext cx="2822059" cy="186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2495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wipe(down)">
                                      <p:cBhvr>
                                        <p:cTn id="43" dur="580">
                                          <p:stCondLst>
                                            <p:cond delay="0"/>
                                          </p:stCondLst>
                                        </p:cTn>
                                        <p:tgtEl>
                                          <p:spTgt spid="2">
                                            <p:txEl>
                                              <p:pRg st="4" end="4"/>
                                            </p:txEl>
                                          </p:spTgt>
                                        </p:tgtEl>
                                      </p:cBhvr>
                                    </p:animEffect>
                                    <p:anim calcmode="lin" valueType="num">
                                      <p:cBhvr>
                                        <p:cTn id="44"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4" end="4"/>
                                            </p:txEl>
                                          </p:spTgt>
                                        </p:tgtEl>
                                      </p:cBhvr>
                                      <p:to x="100000" y="60000"/>
                                    </p:animScale>
                                    <p:animScale>
                                      <p:cBhvr>
                                        <p:cTn id="50" dur="166" decel="50000">
                                          <p:stCondLst>
                                            <p:cond delay="676"/>
                                          </p:stCondLst>
                                        </p:cTn>
                                        <p:tgtEl>
                                          <p:spTgt spid="2">
                                            <p:txEl>
                                              <p:pRg st="4" end="4"/>
                                            </p:txEl>
                                          </p:spTgt>
                                        </p:tgtEl>
                                      </p:cBhvr>
                                      <p:to x="100000" y="100000"/>
                                    </p:animScale>
                                    <p:animScale>
                                      <p:cBhvr>
                                        <p:cTn id="51" dur="26">
                                          <p:stCondLst>
                                            <p:cond delay="1312"/>
                                          </p:stCondLst>
                                        </p:cTn>
                                        <p:tgtEl>
                                          <p:spTgt spid="2">
                                            <p:txEl>
                                              <p:pRg st="4" end="4"/>
                                            </p:txEl>
                                          </p:spTgt>
                                        </p:tgtEl>
                                      </p:cBhvr>
                                      <p:to x="100000" y="80000"/>
                                    </p:animScale>
                                    <p:animScale>
                                      <p:cBhvr>
                                        <p:cTn id="52" dur="166" decel="50000">
                                          <p:stCondLst>
                                            <p:cond delay="1338"/>
                                          </p:stCondLst>
                                        </p:cTn>
                                        <p:tgtEl>
                                          <p:spTgt spid="2">
                                            <p:txEl>
                                              <p:pRg st="4" end="4"/>
                                            </p:txEl>
                                          </p:spTgt>
                                        </p:tgtEl>
                                      </p:cBhvr>
                                      <p:to x="100000" y="100000"/>
                                    </p:animScale>
                                    <p:animScale>
                                      <p:cBhvr>
                                        <p:cTn id="53" dur="26">
                                          <p:stCondLst>
                                            <p:cond delay="1642"/>
                                          </p:stCondLst>
                                        </p:cTn>
                                        <p:tgtEl>
                                          <p:spTgt spid="2">
                                            <p:txEl>
                                              <p:pRg st="4" end="4"/>
                                            </p:txEl>
                                          </p:spTgt>
                                        </p:tgtEl>
                                      </p:cBhvr>
                                      <p:to x="100000" y="90000"/>
                                    </p:animScale>
                                    <p:animScale>
                                      <p:cBhvr>
                                        <p:cTn id="54" dur="166" decel="50000">
                                          <p:stCondLst>
                                            <p:cond delay="1668"/>
                                          </p:stCondLst>
                                        </p:cTn>
                                        <p:tgtEl>
                                          <p:spTgt spid="2">
                                            <p:txEl>
                                              <p:pRg st="4" end="4"/>
                                            </p:txEl>
                                          </p:spTgt>
                                        </p:tgtEl>
                                      </p:cBhvr>
                                      <p:to x="100000" y="100000"/>
                                    </p:animScale>
                                    <p:animScale>
                                      <p:cBhvr>
                                        <p:cTn id="55" dur="26">
                                          <p:stCondLst>
                                            <p:cond delay="1808"/>
                                          </p:stCondLst>
                                        </p:cTn>
                                        <p:tgtEl>
                                          <p:spTgt spid="2">
                                            <p:txEl>
                                              <p:pRg st="4" end="4"/>
                                            </p:txEl>
                                          </p:spTgt>
                                        </p:tgtEl>
                                      </p:cBhvr>
                                      <p:to x="100000" y="95000"/>
                                    </p:animScale>
                                    <p:animScale>
                                      <p:cBhvr>
                                        <p:cTn id="56" dur="166" decel="50000">
                                          <p:stCondLst>
                                            <p:cond delay="1834"/>
                                          </p:stCondLst>
                                        </p:cTn>
                                        <p:tgtEl>
                                          <p:spTgt spid="2">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Effect transition="in" filter="wipe(down)">
                                      <p:cBhvr>
                                        <p:cTn id="61" dur="580">
                                          <p:stCondLst>
                                            <p:cond delay="0"/>
                                          </p:stCondLst>
                                        </p:cTn>
                                        <p:tgtEl>
                                          <p:spTgt spid="2">
                                            <p:txEl>
                                              <p:pRg st="6" end="6"/>
                                            </p:txEl>
                                          </p:spTgt>
                                        </p:tgtEl>
                                      </p:cBhvr>
                                    </p:animEffect>
                                    <p:anim calcmode="lin" valueType="num">
                                      <p:cBhvr>
                                        <p:cTn id="62" dur="1822" tmFilter="0,0; 0.14,0.36; 0.43,0.73; 0.71,0.91; 1.0,1.0">
                                          <p:stCondLst>
                                            <p:cond delay="0"/>
                                          </p:stCondLst>
                                        </p:cTn>
                                        <p:tgtEl>
                                          <p:spTgt spid="2">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6" end="6"/>
                                            </p:txEl>
                                          </p:spTgt>
                                        </p:tgtEl>
                                      </p:cBhvr>
                                      <p:to x="100000" y="60000"/>
                                    </p:animScale>
                                    <p:animScale>
                                      <p:cBhvr>
                                        <p:cTn id="68" dur="166" decel="50000">
                                          <p:stCondLst>
                                            <p:cond delay="676"/>
                                          </p:stCondLst>
                                        </p:cTn>
                                        <p:tgtEl>
                                          <p:spTgt spid="2">
                                            <p:txEl>
                                              <p:pRg st="6" end="6"/>
                                            </p:txEl>
                                          </p:spTgt>
                                        </p:tgtEl>
                                      </p:cBhvr>
                                      <p:to x="100000" y="100000"/>
                                    </p:animScale>
                                    <p:animScale>
                                      <p:cBhvr>
                                        <p:cTn id="69" dur="26">
                                          <p:stCondLst>
                                            <p:cond delay="1312"/>
                                          </p:stCondLst>
                                        </p:cTn>
                                        <p:tgtEl>
                                          <p:spTgt spid="2">
                                            <p:txEl>
                                              <p:pRg st="6" end="6"/>
                                            </p:txEl>
                                          </p:spTgt>
                                        </p:tgtEl>
                                      </p:cBhvr>
                                      <p:to x="100000" y="80000"/>
                                    </p:animScale>
                                    <p:animScale>
                                      <p:cBhvr>
                                        <p:cTn id="70" dur="166" decel="50000">
                                          <p:stCondLst>
                                            <p:cond delay="1338"/>
                                          </p:stCondLst>
                                        </p:cTn>
                                        <p:tgtEl>
                                          <p:spTgt spid="2">
                                            <p:txEl>
                                              <p:pRg st="6" end="6"/>
                                            </p:txEl>
                                          </p:spTgt>
                                        </p:tgtEl>
                                      </p:cBhvr>
                                      <p:to x="100000" y="100000"/>
                                    </p:animScale>
                                    <p:animScale>
                                      <p:cBhvr>
                                        <p:cTn id="71" dur="26">
                                          <p:stCondLst>
                                            <p:cond delay="1642"/>
                                          </p:stCondLst>
                                        </p:cTn>
                                        <p:tgtEl>
                                          <p:spTgt spid="2">
                                            <p:txEl>
                                              <p:pRg st="6" end="6"/>
                                            </p:txEl>
                                          </p:spTgt>
                                        </p:tgtEl>
                                      </p:cBhvr>
                                      <p:to x="100000" y="90000"/>
                                    </p:animScale>
                                    <p:animScale>
                                      <p:cBhvr>
                                        <p:cTn id="72" dur="166" decel="50000">
                                          <p:stCondLst>
                                            <p:cond delay="1668"/>
                                          </p:stCondLst>
                                        </p:cTn>
                                        <p:tgtEl>
                                          <p:spTgt spid="2">
                                            <p:txEl>
                                              <p:pRg st="6" end="6"/>
                                            </p:txEl>
                                          </p:spTgt>
                                        </p:tgtEl>
                                      </p:cBhvr>
                                      <p:to x="100000" y="100000"/>
                                    </p:animScale>
                                    <p:animScale>
                                      <p:cBhvr>
                                        <p:cTn id="73" dur="26">
                                          <p:stCondLst>
                                            <p:cond delay="1808"/>
                                          </p:stCondLst>
                                        </p:cTn>
                                        <p:tgtEl>
                                          <p:spTgt spid="2">
                                            <p:txEl>
                                              <p:pRg st="6" end="6"/>
                                            </p:txEl>
                                          </p:spTgt>
                                        </p:tgtEl>
                                      </p:cBhvr>
                                      <p:to x="100000" y="95000"/>
                                    </p:animScale>
                                    <p:animScale>
                                      <p:cBhvr>
                                        <p:cTn id="74" dur="166" decel="50000">
                                          <p:stCondLst>
                                            <p:cond delay="1834"/>
                                          </p:stCondLst>
                                        </p:cTn>
                                        <p:tgtEl>
                                          <p:spTgt spid="2">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
                                            <p:txEl>
                                              <p:pRg st="8" end="8"/>
                                            </p:txEl>
                                          </p:spTgt>
                                        </p:tgtEl>
                                        <p:attrNameLst>
                                          <p:attrName>style.visibility</p:attrName>
                                        </p:attrNameLst>
                                      </p:cBhvr>
                                      <p:to>
                                        <p:strVal val="visible"/>
                                      </p:to>
                                    </p:set>
                                    <p:animEffect transition="in" filter="wipe(down)">
                                      <p:cBhvr>
                                        <p:cTn id="79" dur="580">
                                          <p:stCondLst>
                                            <p:cond delay="0"/>
                                          </p:stCondLst>
                                        </p:cTn>
                                        <p:tgtEl>
                                          <p:spTgt spid="2">
                                            <p:txEl>
                                              <p:pRg st="8" end="8"/>
                                            </p:txEl>
                                          </p:spTgt>
                                        </p:tgtEl>
                                      </p:cBhvr>
                                    </p:animEffect>
                                    <p:anim calcmode="lin" valueType="num">
                                      <p:cBhvr>
                                        <p:cTn id="80" dur="1822" tmFilter="0,0; 0.14,0.36; 0.43,0.73; 0.71,0.91; 1.0,1.0">
                                          <p:stCondLst>
                                            <p:cond delay="0"/>
                                          </p:stCondLst>
                                        </p:cTn>
                                        <p:tgtEl>
                                          <p:spTgt spid="2">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8" end="8"/>
                                            </p:txEl>
                                          </p:spTgt>
                                        </p:tgtEl>
                                      </p:cBhvr>
                                      <p:to x="100000" y="60000"/>
                                    </p:animScale>
                                    <p:animScale>
                                      <p:cBhvr>
                                        <p:cTn id="86" dur="166" decel="50000">
                                          <p:stCondLst>
                                            <p:cond delay="676"/>
                                          </p:stCondLst>
                                        </p:cTn>
                                        <p:tgtEl>
                                          <p:spTgt spid="2">
                                            <p:txEl>
                                              <p:pRg st="8" end="8"/>
                                            </p:txEl>
                                          </p:spTgt>
                                        </p:tgtEl>
                                      </p:cBhvr>
                                      <p:to x="100000" y="100000"/>
                                    </p:animScale>
                                    <p:animScale>
                                      <p:cBhvr>
                                        <p:cTn id="87" dur="26">
                                          <p:stCondLst>
                                            <p:cond delay="1312"/>
                                          </p:stCondLst>
                                        </p:cTn>
                                        <p:tgtEl>
                                          <p:spTgt spid="2">
                                            <p:txEl>
                                              <p:pRg st="8" end="8"/>
                                            </p:txEl>
                                          </p:spTgt>
                                        </p:tgtEl>
                                      </p:cBhvr>
                                      <p:to x="100000" y="80000"/>
                                    </p:animScale>
                                    <p:animScale>
                                      <p:cBhvr>
                                        <p:cTn id="88" dur="166" decel="50000">
                                          <p:stCondLst>
                                            <p:cond delay="1338"/>
                                          </p:stCondLst>
                                        </p:cTn>
                                        <p:tgtEl>
                                          <p:spTgt spid="2">
                                            <p:txEl>
                                              <p:pRg st="8" end="8"/>
                                            </p:txEl>
                                          </p:spTgt>
                                        </p:tgtEl>
                                      </p:cBhvr>
                                      <p:to x="100000" y="100000"/>
                                    </p:animScale>
                                    <p:animScale>
                                      <p:cBhvr>
                                        <p:cTn id="89" dur="26">
                                          <p:stCondLst>
                                            <p:cond delay="1642"/>
                                          </p:stCondLst>
                                        </p:cTn>
                                        <p:tgtEl>
                                          <p:spTgt spid="2">
                                            <p:txEl>
                                              <p:pRg st="8" end="8"/>
                                            </p:txEl>
                                          </p:spTgt>
                                        </p:tgtEl>
                                      </p:cBhvr>
                                      <p:to x="100000" y="90000"/>
                                    </p:animScale>
                                    <p:animScale>
                                      <p:cBhvr>
                                        <p:cTn id="90" dur="166" decel="50000">
                                          <p:stCondLst>
                                            <p:cond delay="1668"/>
                                          </p:stCondLst>
                                        </p:cTn>
                                        <p:tgtEl>
                                          <p:spTgt spid="2">
                                            <p:txEl>
                                              <p:pRg st="8" end="8"/>
                                            </p:txEl>
                                          </p:spTgt>
                                        </p:tgtEl>
                                      </p:cBhvr>
                                      <p:to x="100000" y="100000"/>
                                    </p:animScale>
                                    <p:animScale>
                                      <p:cBhvr>
                                        <p:cTn id="91" dur="26">
                                          <p:stCondLst>
                                            <p:cond delay="1808"/>
                                          </p:stCondLst>
                                        </p:cTn>
                                        <p:tgtEl>
                                          <p:spTgt spid="2">
                                            <p:txEl>
                                              <p:pRg st="8" end="8"/>
                                            </p:txEl>
                                          </p:spTgt>
                                        </p:tgtEl>
                                      </p:cBhvr>
                                      <p:to x="100000" y="95000"/>
                                    </p:animScale>
                                    <p:animScale>
                                      <p:cBhvr>
                                        <p:cTn id="92" dur="166" decel="50000">
                                          <p:stCondLst>
                                            <p:cond delay="1834"/>
                                          </p:stCondLst>
                                        </p:cTn>
                                        <p:tgtEl>
                                          <p:spTgt spid="2">
                                            <p:txEl>
                                              <p:pRg st="8" end="8"/>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2">
                                            <p:txEl>
                                              <p:pRg st="10" end="10"/>
                                            </p:txEl>
                                          </p:spTgt>
                                        </p:tgtEl>
                                        <p:attrNameLst>
                                          <p:attrName>style.visibility</p:attrName>
                                        </p:attrNameLst>
                                      </p:cBhvr>
                                      <p:to>
                                        <p:strVal val="visible"/>
                                      </p:to>
                                    </p:set>
                                    <p:animEffect transition="in" filter="wipe(down)">
                                      <p:cBhvr>
                                        <p:cTn id="97" dur="580">
                                          <p:stCondLst>
                                            <p:cond delay="0"/>
                                          </p:stCondLst>
                                        </p:cTn>
                                        <p:tgtEl>
                                          <p:spTgt spid="2">
                                            <p:txEl>
                                              <p:pRg st="10" end="10"/>
                                            </p:txEl>
                                          </p:spTgt>
                                        </p:tgtEl>
                                      </p:cBhvr>
                                    </p:animEffect>
                                    <p:anim calcmode="lin" valueType="num">
                                      <p:cBhvr>
                                        <p:cTn id="98" dur="1822" tmFilter="0,0; 0.14,0.36; 0.43,0.73; 0.71,0.91; 1.0,1.0">
                                          <p:stCondLst>
                                            <p:cond delay="0"/>
                                          </p:stCondLst>
                                        </p:cTn>
                                        <p:tgtEl>
                                          <p:spTgt spid="2">
                                            <p:txEl>
                                              <p:pRg st="10" end="10"/>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
                                            <p:txEl>
                                              <p:pRg st="10" end="10"/>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
                                            <p:txEl>
                                              <p:pRg st="10" end="10"/>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
                                            <p:txEl>
                                              <p:pRg st="10" end="10"/>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
                                            <p:txEl>
                                              <p:pRg st="10" end="10"/>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2">
                                            <p:txEl>
                                              <p:pRg st="10" end="10"/>
                                            </p:txEl>
                                          </p:spTgt>
                                        </p:tgtEl>
                                      </p:cBhvr>
                                      <p:to x="100000" y="60000"/>
                                    </p:animScale>
                                    <p:animScale>
                                      <p:cBhvr>
                                        <p:cTn id="104" dur="166" decel="50000">
                                          <p:stCondLst>
                                            <p:cond delay="676"/>
                                          </p:stCondLst>
                                        </p:cTn>
                                        <p:tgtEl>
                                          <p:spTgt spid="2">
                                            <p:txEl>
                                              <p:pRg st="10" end="10"/>
                                            </p:txEl>
                                          </p:spTgt>
                                        </p:tgtEl>
                                      </p:cBhvr>
                                      <p:to x="100000" y="100000"/>
                                    </p:animScale>
                                    <p:animScale>
                                      <p:cBhvr>
                                        <p:cTn id="105" dur="26">
                                          <p:stCondLst>
                                            <p:cond delay="1312"/>
                                          </p:stCondLst>
                                        </p:cTn>
                                        <p:tgtEl>
                                          <p:spTgt spid="2">
                                            <p:txEl>
                                              <p:pRg st="10" end="10"/>
                                            </p:txEl>
                                          </p:spTgt>
                                        </p:tgtEl>
                                      </p:cBhvr>
                                      <p:to x="100000" y="80000"/>
                                    </p:animScale>
                                    <p:animScale>
                                      <p:cBhvr>
                                        <p:cTn id="106" dur="166" decel="50000">
                                          <p:stCondLst>
                                            <p:cond delay="1338"/>
                                          </p:stCondLst>
                                        </p:cTn>
                                        <p:tgtEl>
                                          <p:spTgt spid="2">
                                            <p:txEl>
                                              <p:pRg st="10" end="10"/>
                                            </p:txEl>
                                          </p:spTgt>
                                        </p:tgtEl>
                                      </p:cBhvr>
                                      <p:to x="100000" y="100000"/>
                                    </p:animScale>
                                    <p:animScale>
                                      <p:cBhvr>
                                        <p:cTn id="107" dur="26">
                                          <p:stCondLst>
                                            <p:cond delay="1642"/>
                                          </p:stCondLst>
                                        </p:cTn>
                                        <p:tgtEl>
                                          <p:spTgt spid="2">
                                            <p:txEl>
                                              <p:pRg st="10" end="10"/>
                                            </p:txEl>
                                          </p:spTgt>
                                        </p:tgtEl>
                                      </p:cBhvr>
                                      <p:to x="100000" y="90000"/>
                                    </p:animScale>
                                    <p:animScale>
                                      <p:cBhvr>
                                        <p:cTn id="108" dur="166" decel="50000">
                                          <p:stCondLst>
                                            <p:cond delay="1668"/>
                                          </p:stCondLst>
                                        </p:cTn>
                                        <p:tgtEl>
                                          <p:spTgt spid="2">
                                            <p:txEl>
                                              <p:pRg st="10" end="10"/>
                                            </p:txEl>
                                          </p:spTgt>
                                        </p:tgtEl>
                                      </p:cBhvr>
                                      <p:to x="100000" y="100000"/>
                                    </p:animScale>
                                    <p:animScale>
                                      <p:cBhvr>
                                        <p:cTn id="109" dur="26">
                                          <p:stCondLst>
                                            <p:cond delay="1808"/>
                                          </p:stCondLst>
                                        </p:cTn>
                                        <p:tgtEl>
                                          <p:spTgt spid="2">
                                            <p:txEl>
                                              <p:pRg st="10" end="10"/>
                                            </p:txEl>
                                          </p:spTgt>
                                        </p:tgtEl>
                                      </p:cBhvr>
                                      <p:to x="100000" y="95000"/>
                                    </p:animScale>
                                    <p:animScale>
                                      <p:cBhvr>
                                        <p:cTn id="110" dur="166" decel="50000">
                                          <p:stCondLst>
                                            <p:cond delay="1834"/>
                                          </p:stCondLst>
                                        </p:cTn>
                                        <p:tgtEl>
                                          <p:spTgt spid="2">
                                            <p:txEl>
                                              <p:pRg st="10" end="10"/>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2">
                                            <p:txEl>
                                              <p:pRg st="12" end="12"/>
                                            </p:txEl>
                                          </p:spTgt>
                                        </p:tgtEl>
                                        <p:attrNameLst>
                                          <p:attrName>style.visibility</p:attrName>
                                        </p:attrNameLst>
                                      </p:cBhvr>
                                      <p:to>
                                        <p:strVal val="visible"/>
                                      </p:to>
                                    </p:set>
                                    <p:animEffect transition="in" filter="wipe(down)">
                                      <p:cBhvr>
                                        <p:cTn id="115" dur="580">
                                          <p:stCondLst>
                                            <p:cond delay="0"/>
                                          </p:stCondLst>
                                        </p:cTn>
                                        <p:tgtEl>
                                          <p:spTgt spid="2">
                                            <p:txEl>
                                              <p:pRg st="12" end="12"/>
                                            </p:txEl>
                                          </p:spTgt>
                                        </p:tgtEl>
                                      </p:cBhvr>
                                    </p:animEffect>
                                    <p:anim calcmode="lin" valueType="num">
                                      <p:cBhvr>
                                        <p:cTn id="116" dur="1822" tmFilter="0,0; 0.14,0.36; 0.43,0.73; 0.71,0.91; 1.0,1.0">
                                          <p:stCondLst>
                                            <p:cond delay="0"/>
                                          </p:stCondLst>
                                        </p:cTn>
                                        <p:tgtEl>
                                          <p:spTgt spid="2">
                                            <p:txEl>
                                              <p:pRg st="12" end="12"/>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2">
                                            <p:txEl>
                                              <p:pRg st="12" end="12"/>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2">
                                            <p:txEl>
                                              <p:pRg st="12" end="12"/>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2">
                                            <p:txEl>
                                              <p:pRg st="12" end="12"/>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2">
                                            <p:txEl>
                                              <p:pRg st="12" end="12"/>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2">
                                            <p:txEl>
                                              <p:pRg st="12" end="12"/>
                                            </p:txEl>
                                          </p:spTgt>
                                        </p:tgtEl>
                                      </p:cBhvr>
                                      <p:to x="100000" y="60000"/>
                                    </p:animScale>
                                    <p:animScale>
                                      <p:cBhvr>
                                        <p:cTn id="122" dur="166" decel="50000">
                                          <p:stCondLst>
                                            <p:cond delay="676"/>
                                          </p:stCondLst>
                                        </p:cTn>
                                        <p:tgtEl>
                                          <p:spTgt spid="2">
                                            <p:txEl>
                                              <p:pRg st="12" end="12"/>
                                            </p:txEl>
                                          </p:spTgt>
                                        </p:tgtEl>
                                      </p:cBhvr>
                                      <p:to x="100000" y="100000"/>
                                    </p:animScale>
                                    <p:animScale>
                                      <p:cBhvr>
                                        <p:cTn id="123" dur="26">
                                          <p:stCondLst>
                                            <p:cond delay="1312"/>
                                          </p:stCondLst>
                                        </p:cTn>
                                        <p:tgtEl>
                                          <p:spTgt spid="2">
                                            <p:txEl>
                                              <p:pRg st="12" end="12"/>
                                            </p:txEl>
                                          </p:spTgt>
                                        </p:tgtEl>
                                      </p:cBhvr>
                                      <p:to x="100000" y="80000"/>
                                    </p:animScale>
                                    <p:animScale>
                                      <p:cBhvr>
                                        <p:cTn id="124" dur="166" decel="50000">
                                          <p:stCondLst>
                                            <p:cond delay="1338"/>
                                          </p:stCondLst>
                                        </p:cTn>
                                        <p:tgtEl>
                                          <p:spTgt spid="2">
                                            <p:txEl>
                                              <p:pRg st="12" end="12"/>
                                            </p:txEl>
                                          </p:spTgt>
                                        </p:tgtEl>
                                      </p:cBhvr>
                                      <p:to x="100000" y="100000"/>
                                    </p:animScale>
                                    <p:animScale>
                                      <p:cBhvr>
                                        <p:cTn id="125" dur="26">
                                          <p:stCondLst>
                                            <p:cond delay="1642"/>
                                          </p:stCondLst>
                                        </p:cTn>
                                        <p:tgtEl>
                                          <p:spTgt spid="2">
                                            <p:txEl>
                                              <p:pRg st="12" end="12"/>
                                            </p:txEl>
                                          </p:spTgt>
                                        </p:tgtEl>
                                      </p:cBhvr>
                                      <p:to x="100000" y="90000"/>
                                    </p:animScale>
                                    <p:animScale>
                                      <p:cBhvr>
                                        <p:cTn id="126" dur="166" decel="50000">
                                          <p:stCondLst>
                                            <p:cond delay="1668"/>
                                          </p:stCondLst>
                                        </p:cTn>
                                        <p:tgtEl>
                                          <p:spTgt spid="2">
                                            <p:txEl>
                                              <p:pRg st="12" end="12"/>
                                            </p:txEl>
                                          </p:spTgt>
                                        </p:tgtEl>
                                      </p:cBhvr>
                                      <p:to x="100000" y="100000"/>
                                    </p:animScale>
                                    <p:animScale>
                                      <p:cBhvr>
                                        <p:cTn id="127" dur="26">
                                          <p:stCondLst>
                                            <p:cond delay="1808"/>
                                          </p:stCondLst>
                                        </p:cTn>
                                        <p:tgtEl>
                                          <p:spTgt spid="2">
                                            <p:txEl>
                                              <p:pRg st="12" end="12"/>
                                            </p:txEl>
                                          </p:spTgt>
                                        </p:tgtEl>
                                      </p:cBhvr>
                                      <p:to x="100000" y="95000"/>
                                    </p:animScale>
                                    <p:animScale>
                                      <p:cBhvr>
                                        <p:cTn id="128" dur="166" decel="50000">
                                          <p:stCondLst>
                                            <p:cond delay="1834"/>
                                          </p:stCondLst>
                                        </p:cTn>
                                        <p:tgtEl>
                                          <p:spTgt spid="2">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79988BB-4957-6C44-3D62-FEB51ABC1203}"/>
              </a:ext>
            </a:extLst>
          </p:cNvPr>
          <p:cNvSpPr txBox="1"/>
          <p:nvPr/>
        </p:nvSpPr>
        <p:spPr>
          <a:xfrm>
            <a:off x="336274" y="0"/>
            <a:ext cx="11519452" cy="553998"/>
          </a:xfrm>
          <a:prstGeom prst="rect">
            <a:avLst/>
          </a:prstGeom>
          <a:noFill/>
        </p:spPr>
        <p:txBody>
          <a:bodyPr wrap="square" rtlCol="0">
            <a:spAutoFit/>
          </a:bodyPr>
          <a:lstStyle/>
          <a:p>
            <a:r>
              <a:rPr lang="tr-TR" sz="3000" dirty="0"/>
              <a:t>Avcılığın </a:t>
            </a:r>
            <a:r>
              <a:rPr lang="en-US" sz="3000" dirty="0"/>
              <a:t>E</a:t>
            </a:r>
            <a:r>
              <a:rPr lang="tr-TR" sz="3000" dirty="0" err="1"/>
              <a:t>kosisteme</a:t>
            </a:r>
            <a:r>
              <a:rPr lang="tr-TR" sz="3000" dirty="0"/>
              <a:t> </a:t>
            </a:r>
            <a:r>
              <a:rPr lang="en-US" sz="3000" dirty="0"/>
              <a:t>E</a:t>
            </a:r>
            <a:r>
              <a:rPr lang="tr-TR" sz="3000" dirty="0" err="1"/>
              <a:t>tkisi</a:t>
            </a:r>
            <a:endParaRPr lang="tr-TR" sz="3000" dirty="0"/>
          </a:p>
        </p:txBody>
      </p:sp>
      <p:sp>
        <p:nvSpPr>
          <p:cNvPr id="3" name="Metin kutusu 2">
            <a:extLst>
              <a:ext uri="{FF2B5EF4-FFF2-40B4-BE49-F238E27FC236}">
                <a16:creationId xmlns:a16="http://schemas.microsoft.com/office/drawing/2014/main" id="{4616A172-74D4-E0FC-5EFB-AE9E68AFCDFA}"/>
              </a:ext>
            </a:extLst>
          </p:cNvPr>
          <p:cNvSpPr txBox="1"/>
          <p:nvPr/>
        </p:nvSpPr>
        <p:spPr>
          <a:xfrm>
            <a:off x="0" y="1015671"/>
            <a:ext cx="10950302" cy="4062651"/>
          </a:xfrm>
          <a:prstGeom prst="rect">
            <a:avLst/>
          </a:prstGeom>
          <a:noFill/>
        </p:spPr>
        <p:txBody>
          <a:bodyPr wrap="square" rtlCol="0">
            <a:spAutoFit/>
          </a:bodyPr>
          <a:lstStyle/>
          <a:p>
            <a:r>
              <a:rPr lang="tr-TR" sz="1600" dirty="0"/>
              <a:t>Ülkemizdeki elmabaş </a:t>
            </a:r>
            <a:r>
              <a:rPr lang="tr-TR" sz="1600" dirty="0" err="1"/>
              <a:t>patka</a:t>
            </a:r>
            <a:r>
              <a:rPr lang="tr-TR" sz="1600" dirty="0"/>
              <a:t> sayısı 2000-2012 yıllarında yüzde 70-89 arasında azalmıştır. </a:t>
            </a:r>
          </a:p>
          <a:p>
            <a:endParaRPr lang="tr-TR" sz="1600" dirty="0"/>
          </a:p>
          <a:p>
            <a:r>
              <a:rPr lang="tr-TR" sz="1600" dirty="0"/>
              <a:t>Üveyiğin ülkemizde popülasyonu son 15 yılda inanılmaz bir şekilde %63-67 oranında küçülmüştür. </a:t>
            </a:r>
          </a:p>
          <a:p>
            <a:endParaRPr lang="tr-TR" sz="1600" dirty="0"/>
          </a:p>
          <a:p>
            <a:r>
              <a:rPr lang="tr-TR" sz="1600" dirty="0"/>
              <a:t>Elmabaş </a:t>
            </a:r>
            <a:r>
              <a:rPr lang="tr-TR" sz="1600" dirty="0" err="1"/>
              <a:t>patka</a:t>
            </a:r>
            <a:r>
              <a:rPr lang="tr-TR" sz="1600" dirty="0"/>
              <a:t> ve üveyik Uluslararası Doğayı Koruma Birliği tarafından (IUCN) Hassas (VU) kategorisinde Kırmızı Liste’ye dahil edilmektedir yani nesli tehlike altındadır.</a:t>
            </a:r>
          </a:p>
          <a:p>
            <a:endParaRPr lang="tr-TR" sz="1600" dirty="0"/>
          </a:p>
          <a:p>
            <a:r>
              <a:rPr lang="tr-TR" sz="1600" dirty="0"/>
              <a:t>Bu kuşlar küresel ve kıtasal çapta nesilleri ciddi şekilde tehlike altında olmalarına rağmen ülkemizde koruma altında değildirler. Merkez Av Komisyonu kararlarına göre avcıların bu kuşları vurması serbesttir.</a:t>
            </a:r>
          </a:p>
          <a:p>
            <a:endParaRPr lang="tr-TR" sz="1600" dirty="0"/>
          </a:p>
          <a:p>
            <a:r>
              <a:rPr lang="tr-TR" sz="1600" dirty="0"/>
              <a:t>Kuşların popülasyonundaki azalma doğanın dengesini birçok yönden bozmakta. Tarımsal ürünlere zarar veren süne ve kımılla mücadele etmek için senede yaklaşık 2 milyar dolar civarında bir para harcanıyor. Her yıl 350 bin ton ilaç süne ve kımıl mücadelesi için sarf edilmekte. Bu zehir insanları ve hayvanları çok olumsuz şekilde etkiliyor. Oysaki bıldırcın, çil, keklik gibi kuşlar avcılar tarafından avlanmayıp çoğalsa bu böcekleri yiyecekler ve sağlıklı bir biyolojik mücadele mümkün olacak. </a:t>
            </a:r>
          </a:p>
          <a:p>
            <a:endParaRPr lang="tr-TR" dirty="0"/>
          </a:p>
        </p:txBody>
      </p:sp>
      <p:pic>
        <p:nvPicPr>
          <p:cNvPr id="2050" name="Picture 2" descr="Ekosistem Nedir ? » Bilgiustam">
            <a:extLst>
              <a:ext uri="{FF2B5EF4-FFF2-40B4-BE49-F238E27FC236}">
                <a16:creationId xmlns:a16="http://schemas.microsoft.com/office/drawing/2014/main" id="{3DA91445-95DD-11E4-2AC3-9B8CD9B2E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415"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62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down)">
                                      <p:cBhvr>
                                        <p:cTn id="61" dur="580">
                                          <p:stCondLst>
                                            <p:cond delay="0"/>
                                          </p:stCondLst>
                                        </p:cTn>
                                        <p:tgtEl>
                                          <p:spTgt spid="3">
                                            <p:txEl>
                                              <p:pRg st="6" end="6"/>
                                            </p:txEl>
                                          </p:spTgt>
                                        </p:tgtEl>
                                      </p:cBhvr>
                                    </p:animEffect>
                                    <p:anim calcmode="lin" valueType="num">
                                      <p:cBhvr>
                                        <p:cTn id="62"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6" end="6"/>
                                            </p:txEl>
                                          </p:spTgt>
                                        </p:tgtEl>
                                      </p:cBhvr>
                                      <p:to x="100000" y="60000"/>
                                    </p:animScale>
                                    <p:animScale>
                                      <p:cBhvr>
                                        <p:cTn id="68" dur="166" decel="50000">
                                          <p:stCondLst>
                                            <p:cond delay="676"/>
                                          </p:stCondLst>
                                        </p:cTn>
                                        <p:tgtEl>
                                          <p:spTgt spid="3">
                                            <p:txEl>
                                              <p:pRg st="6" end="6"/>
                                            </p:txEl>
                                          </p:spTgt>
                                        </p:tgtEl>
                                      </p:cBhvr>
                                      <p:to x="100000" y="100000"/>
                                    </p:animScale>
                                    <p:animScale>
                                      <p:cBhvr>
                                        <p:cTn id="69" dur="26">
                                          <p:stCondLst>
                                            <p:cond delay="1312"/>
                                          </p:stCondLst>
                                        </p:cTn>
                                        <p:tgtEl>
                                          <p:spTgt spid="3">
                                            <p:txEl>
                                              <p:pRg st="6" end="6"/>
                                            </p:txEl>
                                          </p:spTgt>
                                        </p:tgtEl>
                                      </p:cBhvr>
                                      <p:to x="100000" y="80000"/>
                                    </p:animScale>
                                    <p:animScale>
                                      <p:cBhvr>
                                        <p:cTn id="70" dur="166" decel="50000">
                                          <p:stCondLst>
                                            <p:cond delay="1338"/>
                                          </p:stCondLst>
                                        </p:cTn>
                                        <p:tgtEl>
                                          <p:spTgt spid="3">
                                            <p:txEl>
                                              <p:pRg st="6" end="6"/>
                                            </p:txEl>
                                          </p:spTgt>
                                        </p:tgtEl>
                                      </p:cBhvr>
                                      <p:to x="100000" y="100000"/>
                                    </p:animScale>
                                    <p:animScale>
                                      <p:cBhvr>
                                        <p:cTn id="71" dur="26">
                                          <p:stCondLst>
                                            <p:cond delay="1642"/>
                                          </p:stCondLst>
                                        </p:cTn>
                                        <p:tgtEl>
                                          <p:spTgt spid="3">
                                            <p:txEl>
                                              <p:pRg st="6" end="6"/>
                                            </p:txEl>
                                          </p:spTgt>
                                        </p:tgtEl>
                                      </p:cBhvr>
                                      <p:to x="100000" y="90000"/>
                                    </p:animScale>
                                    <p:animScale>
                                      <p:cBhvr>
                                        <p:cTn id="72" dur="166" decel="50000">
                                          <p:stCondLst>
                                            <p:cond delay="1668"/>
                                          </p:stCondLst>
                                        </p:cTn>
                                        <p:tgtEl>
                                          <p:spTgt spid="3">
                                            <p:txEl>
                                              <p:pRg st="6" end="6"/>
                                            </p:txEl>
                                          </p:spTgt>
                                        </p:tgtEl>
                                      </p:cBhvr>
                                      <p:to x="100000" y="100000"/>
                                    </p:animScale>
                                    <p:animScale>
                                      <p:cBhvr>
                                        <p:cTn id="73" dur="26">
                                          <p:stCondLst>
                                            <p:cond delay="1808"/>
                                          </p:stCondLst>
                                        </p:cTn>
                                        <p:tgtEl>
                                          <p:spTgt spid="3">
                                            <p:txEl>
                                              <p:pRg st="6" end="6"/>
                                            </p:txEl>
                                          </p:spTgt>
                                        </p:tgtEl>
                                      </p:cBhvr>
                                      <p:to x="100000" y="95000"/>
                                    </p:animScale>
                                    <p:animScale>
                                      <p:cBhvr>
                                        <p:cTn id="74" dur="166" decel="50000">
                                          <p:stCondLst>
                                            <p:cond delay="1834"/>
                                          </p:stCondLst>
                                        </p:cTn>
                                        <p:tgtEl>
                                          <p:spTgt spid="3">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wipe(down)">
                                      <p:cBhvr>
                                        <p:cTn id="79" dur="580">
                                          <p:stCondLst>
                                            <p:cond delay="0"/>
                                          </p:stCondLst>
                                        </p:cTn>
                                        <p:tgtEl>
                                          <p:spTgt spid="3">
                                            <p:txEl>
                                              <p:pRg st="8" end="8"/>
                                            </p:txEl>
                                          </p:spTgt>
                                        </p:tgtEl>
                                      </p:cBhvr>
                                    </p:animEffect>
                                    <p:anim calcmode="lin" valueType="num">
                                      <p:cBhvr>
                                        <p:cTn id="80"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8" end="8"/>
                                            </p:txEl>
                                          </p:spTgt>
                                        </p:tgtEl>
                                      </p:cBhvr>
                                      <p:to x="100000" y="60000"/>
                                    </p:animScale>
                                    <p:animScale>
                                      <p:cBhvr>
                                        <p:cTn id="86" dur="166" decel="50000">
                                          <p:stCondLst>
                                            <p:cond delay="676"/>
                                          </p:stCondLst>
                                        </p:cTn>
                                        <p:tgtEl>
                                          <p:spTgt spid="3">
                                            <p:txEl>
                                              <p:pRg st="8" end="8"/>
                                            </p:txEl>
                                          </p:spTgt>
                                        </p:tgtEl>
                                      </p:cBhvr>
                                      <p:to x="100000" y="100000"/>
                                    </p:animScale>
                                    <p:animScale>
                                      <p:cBhvr>
                                        <p:cTn id="87" dur="26">
                                          <p:stCondLst>
                                            <p:cond delay="1312"/>
                                          </p:stCondLst>
                                        </p:cTn>
                                        <p:tgtEl>
                                          <p:spTgt spid="3">
                                            <p:txEl>
                                              <p:pRg st="8" end="8"/>
                                            </p:txEl>
                                          </p:spTgt>
                                        </p:tgtEl>
                                      </p:cBhvr>
                                      <p:to x="100000" y="80000"/>
                                    </p:animScale>
                                    <p:animScale>
                                      <p:cBhvr>
                                        <p:cTn id="88" dur="166" decel="50000">
                                          <p:stCondLst>
                                            <p:cond delay="1338"/>
                                          </p:stCondLst>
                                        </p:cTn>
                                        <p:tgtEl>
                                          <p:spTgt spid="3">
                                            <p:txEl>
                                              <p:pRg st="8" end="8"/>
                                            </p:txEl>
                                          </p:spTgt>
                                        </p:tgtEl>
                                      </p:cBhvr>
                                      <p:to x="100000" y="100000"/>
                                    </p:animScale>
                                    <p:animScale>
                                      <p:cBhvr>
                                        <p:cTn id="89" dur="26">
                                          <p:stCondLst>
                                            <p:cond delay="1642"/>
                                          </p:stCondLst>
                                        </p:cTn>
                                        <p:tgtEl>
                                          <p:spTgt spid="3">
                                            <p:txEl>
                                              <p:pRg st="8" end="8"/>
                                            </p:txEl>
                                          </p:spTgt>
                                        </p:tgtEl>
                                      </p:cBhvr>
                                      <p:to x="100000" y="90000"/>
                                    </p:animScale>
                                    <p:animScale>
                                      <p:cBhvr>
                                        <p:cTn id="90" dur="166" decel="50000">
                                          <p:stCondLst>
                                            <p:cond delay="1668"/>
                                          </p:stCondLst>
                                        </p:cTn>
                                        <p:tgtEl>
                                          <p:spTgt spid="3">
                                            <p:txEl>
                                              <p:pRg st="8" end="8"/>
                                            </p:txEl>
                                          </p:spTgt>
                                        </p:tgtEl>
                                      </p:cBhvr>
                                      <p:to x="100000" y="100000"/>
                                    </p:animScale>
                                    <p:animScale>
                                      <p:cBhvr>
                                        <p:cTn id="91" dur="26">
                                          <p:stCondLst>
                                            <p:cond delay="1808"/>
                                          </p:stCondLst>
                                        </p:cTn>
                                        <p:tgtEl>
                                          <p:spTgt spid="3">
                                            <p:txEl>
                                              <p:pRg st="8" end="8"/>
                                            </p:txEl>
                                          </p:spTgt>
                                        </p:tgtEl>
                                      </p:cBhvr>
                                      <p:to x="100000" y="95000"/>
                                    </p:animScale>
                                    <p:animScale>
                                      <p:cBhvr>
                                        <p:cTn id="92"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hojiVTI">
  <a:themeElements>
    <a:clrScheme name="AnalogousFromLightSeedRightStep">
      <a:dk1>
        <a:srgbClr val="000000"/>
      </a:dk1>
      <a:lt1>
        <a:srgbClr val="FFFFFF"/>
      </a:lt1>
      <a:dk2>
        <a:srgbClr val="413124"/>
      </a:dk2>
      <a:lt2>
        <a:srgbClr val="E2E8E8"/>
      </a:lt2>
      <a:accent1>
        <a:srgbClr val="C69896"/>
      </a:accent1>
      <a:accent2>
        <a:srgbClr val="BA997F"/>
      </a:accent2>
      <a:accent3>
        <a:srgbClr val="AAA480"/>
      </a:accent3>
      <a:accent4>
        <a:srgbClr val="9BAA74"/>
      </a:accent4>
      <a:accent5>
        <a:srgbClr val="8FAC82"/>
      </a:accent5>
      <a:accent6>
        <a:srgbClr val="78B07E"/>
      </a:accent6>
      <a:hlink>
        <a:srgbClr val="568D8F"/>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843</TotalTime>
  <Words>1284</Words>
  <Application>Microsoft Office PowerPoint</Application>
  <PresentationFormat>Geniş ekran</PresentationFormat>
  <Paragraphs>88</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Meiryo</vt:lpstr>
      <vt:lpstr>Arial</vt:lpstr>
      <vt:lpstr>Calibri</vt:lpstr>
      <vt:lpstr>Corbel</vt:lpstr>
      <vt:lpstr>Mukta</vt:lpstr>
      <vt:lpstr>Roboto Condensed</vt:lpstr>
      <vt:lpstr>ShojiVTI</vt:lpstr>
      <vt:lpstr>Çocuk bakışıyla avcılık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doğukan kırmızıgül</cp:lastModifiedBy>
  <cp:revision>171</cp:revision>
  <dcterms:created xsi:type="dcterms:W3CDTF">2022-05-24T17:41:26Z</dcterms:created>
  <dcterms:modified xsi:type="dcterms:W3CDTF">2022-05-28T17:02:09Z</dcterms:modified>
</cp:coreProperties>
</file>