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76" d="100"/>
          <a:sy n="76" d="100"/>
        </p:scale>
        <p:origin x="200"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2257A-16D2-4F30-9E5F-4C436F16CB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9C89E38C-B8B0-4655-85E9-24E2B3B24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094D004B-BDB2-4869-BC33-117C7388C302}"/>
              </a:ext>
            </a:extLst>
          </p:cNvPr>
          <p:cNvSpPr>
            <a:spLocks noGrp="1"/>
          </p:cNvSpPr>
          <p:nvPr>
            <p:ph type="dt" sz="half" idx="10"/>
          </p:nvPr>
        </p:nvSpPr>
        <p:spPr/>
        <p:txBody>
          <a:bodyPr/>
          <a:lstStyle/>
          <a:p>
            <a:fld id="{95F8430D-FF11-4F93-9D91-1E0E93D5203F}" type="datetimeFigureOut">
              <a:rPr lang="tr-TR" smtClean="0"/>
              <a:t>1.06.2021</a:t>
            </a:fld>
            <a:endParaRPr lang="tr-TR"/>
          </a:p>
        </p:txBody>
      </p:sp>
      <p:sp>
        <p:nvSpPr>
          <p:cNvPr id="5" name="Footer Placeholder 4">
            <a:extLst>
              <a:ext uri="{FF2B5EF4-FFF2-40B4-BE49-F238E27FC236}">
                <a16:creationId xmlns:a16="http://schemas.microsoft.com/office/drawing/2014/main" id="{A6661024-A1FF-41E9-8B3D-10AFA713D6E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7EDC9FE-7176-45A5-B519-1C4F55C808E6}"/>
              </a:ext>
            </a:extLst>
          </p:cNvPr>
          <p:cNvSpPr>
            <a:spLocks noGrp="1"/>
          </p:cNvSpPr>
          <p:nvPr>
            <p:ph type="sldNum" sz="quarter" idx="12"/>
          </p:nvPr>
        </p:nvSpPr>
        <p:spPr/>
        <p:txBody>
          <a:bodyPr/>
          <a:lstStyle/>
          <a:p>
            <a:fld id="{0A363D39-57AF-42E9-843B-487065A3C87E}" type="slidenum">
              <a:rPr lang="tr-TR" smtClean="0"/>
              <a:t>‹#›</a:t>
            </a:fld>
            <a:endParaRPr lang="tr-TR"/>
          </a:p>
        </p:txBody>
      </p:sp>
    </p:spTree>
    <p:extLst>
      <p:ext uri="{BB962C8B-B14F-4D97-AF65-F5344CB8AC3E}">
        <p14:creationId xmlns:p14="http://schemas.microsoft.com/office/powerpoint/2010/main" val="415721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63B9-F421-40B0-A3F1-4CA39458FA25}"/>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CF88A907-D310-40C4-9F86-18538E6B70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19E5D322-A1A0-4CEE-92B0-99EB2A2025DD}"/>
              </a:ext>
            </a:extLst>
          </p:cNvPr>
          <p:cNvSpPr>
            <a:spLocks noGrp="1"/>
          </p:cNvSpPr>
          <p:nvPr>
            <p:ph type="dt" sz="half" idx="10"/>
          </p:nvPr>
        </p:nvSpPr>
        <p:spPr/>
        <p:txBody>
          <a:bodyPr/>
          <a:lstStyle/>
          <a:p>
            <a:fld id="{95F8430D-FF11-4F93-9D91-1E0E93D5203F}" type="datetimeFigureOut">
              <a:rPr lang="tr-TR" smtClean="0"/>
              <a:t>1.06.2021</a:t>
            </a:fld>
            <a:endParaRPr lang="tr-TR"/>
          </a:p>
        </p:txBody>
      </p:sp>
      <p:sp>
        <p:nvSpPr>
          <p:cNvPr id="5" name="Footer Placeholder 4">
            <a:extLst>
              <a:ext uri="{FF2B5EF4-FFF2-40B4-BE49-F238E27FC236}">
                <a16:creationId xmlns:a16="http://schemas.microsoft.com/office/drawing/2014/main" id="{8B19FE52-8913-48B2-BE9E-06E2472EB7DA}"/>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C8FE7671-6D0E-4C1F-AEE1-3FF99491D06C}"/>
              </a:ext>
            </a:extLst>
          </p:cNvPr>
          <p:cNvSpPr>
            <a:spLocks noGrp="1"/>
          </p:cNvSpPr>
          <p:nvPr>
            <p:ph type="sldNum" sz="quarter" idx="12"/>
          </p:nvPr>
        </p:nvSpPr>
        <p:spPr/>
        <p:txBody>
          <a:bodyPr/>
          <a:lstStyle/>
          <a:p>
            <a:fld id="{0A363D39-57AF-42E9-843B-487065A3C87E}" type="slidenum">
              <a:rPr lang="tr-TR" smtClean="0"/>
              <a:t>‹#›</a:t>
            </a:fld>
            <a:endParaRPr lang="tr-TR"/>
          </a:p>
        </p:txBody>
      </p:sp>
    </p:spTree>
    <p:extLst>
      <p:ext uri="{BB962C8B-B14F-4D97-AF65-F5344CB8AC3E}">
        <p14:creationId xmlns:p14="http://schemas.microsoft.com/office/powerpoint/2010/main" val="116107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35A5C2-F9FB-4853-BEA3-688866F98B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10094739-EFB8-4385-A036-D7FC13FAB6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1E75F21-BFB1-49BB-9578-269F5BD1905F}"/>
              </a:ext>
            </a:extLst>
          </p:cNvPr>
          <p:cNvSpPr>
            <a:spLocks noGrp="1"/>
          </p:cNvSpPr>
          <p:nvPr>
            <p:ph type="dt" sz="half" idx="10"/>
          </p:nvPr>
        </p:nvSpPr>
        <p:spPr/>
        <p:txBody>
          <a:bodyPr/>
          <a:lstStyle/>
          <a:p>
            <a:fld id="{95F8430D-FF11-4F93-9D91-1E0E93D5203F}" type="datetimeFigureOut">
              <a:rPr lang="tr-TR" smtClean="0"/>
              <a:t>1.06.2021</a:t>
            </a:fld>
            <a:endParaRPr lang="tr-TR"/>
          </a:p>
        </p:txBody>
      </p:sp>
      <p:sp>
        <p:nvSpPr>
          <p:cNvPr id="5" name="Footer Placeholder 4">
            <a:extLst>
              <a:ext uri="{FF2B5EF4-FFF2-40B4-BE49-F238E27FC236}">
                <a16:creationId xmlns:a16="http://schemas.microsoft.com/office/drawing/2014/main" id="{E235DF86-9E7C-427D-AD5B-664A5F23C95F}"/>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F5509507-577F-4D01-B1E9-FC49CC631AB8}"/>
              </a:ext>
            </a:extLst>
          </p:cNvPr>
          <p:cNvSpPr>
            <a:spLocks noGrp="1"/>
          </p:cNvSpPr>
          <p:nvPr>
            <p:ph type="sldNum" sz="quarter" idx="12"/>
          </p:nvPr>
        </p:nvSpPr>
        <p:spPr/>
        <p:txBody>
          <a:bodyPr/>
          <a:lstStyle/>
          <a:p>
            <a:fld id="{0A363D39-57AF-42E9-843B-487065A3C87E}" type="slidenum">
              <a:rPr lang="tr-TR" smtClean="0"/>
              <a:t>‹#›</a:t>
            </a:fld>
            <a:endParaRPr lang="tr-TR"/>
          </a:p>
        </p:txBody>
      </p:sp>
    </p:spTree>
    <p:extLst>
      <p:ext uri="{BB962C8B-B14F-4D97-AF65-F5344CB8AC3E}">
        <p14:creationId xmlns:p14="http://schemas.microsoft.com/office/powerpoint/2010/main" val="47086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A5854-C1F1-4486-8952-0816321520E3}"/>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271827A9-8E9E-483D-B1AB-35D686E9B5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9EDDABD-3658-4681-80AC-5096251FFA29}"/>
              </a:ext>
            </a:extLst>
          </p:cNvPr>
          <p:cNvSpPr>
            <a:spLocks noGrp="1"/>
          </p:cNvSpPr>
          <p:nvPr>
            <p:ph type="dt" sz="half" idx="10"/>
          </p:nvPr>
        </p:nvSpPr>
        <p:spPr/>
        <p:txBody>
          <a:bodyPr/>
          <a:lstStyle/>
          <a:p>
            <a:fld id="{95F8430D-FF11-4F93-9D91-1E0E93D5203F}" type="datetimeFigureOut">
              <a:rPr lang="tr-TR" smtClean="0"/>
              <a:t>1.06.2021</a:t>
            </a:fld>
            <a:endParaRPr lang="tr-TR"/>
          </a:p>
        </p:txBody>
      </p:sp>
      <p:sp>
        <p:nvSpPr>
          <p:cNvPr id="5" name="Footer Placeholder 4">
            <a:extLst>
              <a:ext uri="{FF2B5EF4-FFF2-40B4-BE49-F238E27FC236}">
                <a16:creationId xmlns:a16="http://schemas.microsoft.com/office/drawing/2014/main" id="{3FB58E29-2E78-451A-9678-2C7972377C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8747680B-CF66-45F7-857F-78DAB3C6366B}"/>
              </a:ext>
            </a:extLst>
          </p:cNvPr>
          <p:cNvSpPr>
            <a:spLocks noGrp="1"/>
          </p:cNvSpPr>
          <p:nvPr>
            <p:ph type="sldNum" sz="quarter" idx="12"/>
          </p:nvPr>
        </p:nvSpPr>
        <p:spPr/>
        <p:txBody>
          <a:bodyPr/>
          <a:lstStyle/>
          <a:p>
            <a:fld id="{0A363D39-57AF-42E9-843B-487065A3C87E}" type="slidenum">
              <a:rPr lang="tr-TR" smtClean="0"/>
              <a:t>‹#›</a:t>
            </a:fld>
            <a:endParaRPr lang="tr-TR"/>
          </a:p>
        </p:txBody>
      </p:sp>
    </p:spTree>
    <p:extLst>
      <p:ext uri="{BB962C8B-B14F-4D97-AF65-F5344CB8AC3E}">
        <p14:creationId xmlns:p14="http://schemas.microsoft.com/office/powerpoint/2010/main" val="45622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E183-683A-44E3-B17F-20635CD7F8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89109D17-BD6A-450C-A285-37FB9A36B1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CEB074-996D-47A0-8F53-E8200ADF6C38}"/>
              </a:ext>
            </a:extLst>
          </p:cNvPr>
          <p:cNvSpPr>
            <a:spLocks noGrp="1"/>
          </p:cNvSpPr>
          <p:nvPr>
            <p:ph type="dt" sz="half" idx="10"/>
          </p:nvPr>
        </p:nvSpPr>
        <p:spPr/>
        <p:txBody>
          <a:bodyPr/>
          <a:lstStyle/>
          <a:p>
            <a:fld id="{95F8430D-FF11-4F93-9D91-1E0E93D5203F}" type="datetimeFigureOut">
              <a:rPr lang="tr-TR" smtClean="0"/>
              <a:t>1.06.2021</a:t>
            </a:fld>
            <a:endParaRPr lang="tr-TR"/>
          </a:p>
        </p:txBody>
      </p:sp>
      <p:sp>
        <p:nvSpPr>
          <p:cNvPr id="5" name="Footer Placeholder 4">
            <a:extLst>
              <a:ext uri="{FF2B5EF4-FFF2-40B4-BE49-F238E27FC236}">
                <a16:creationId xmlns:a16="http://schemas.microsoft.com/office/drawing/2014/main" id="{33AA07A1-8127-4DE0-BED7-FCF641DB0B1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C312BEF4-3711-4BB6-872F-D288A2367DAD}"/>
              </a:ext>
            </a:extLst>
          </p:cNvPr>
          <p:cNvSpPr>
            <a:spLocks noGrp="1"/>
          </p:cNvSpPr>
          <p:nvPr>
            <p:ph type="sldNum" sz="quarter" idx="12"/>
          </p:nvPr>
        </p:nvSpPr>
        <p:spPr/>
        <p:txBody>
          <a:bodyPr/>
          <a:lstStyle/>
          <a:p>
            <a:fld id="{0A363D39-57AF-42E9-843B-487065A3C87E}" type="slidenum">
              <a:rPr lang="tr-TR" smtClean="0"/>
              <a:t>‹#›</a:t>
            </a:fld>
            <a:endParaRPr lang="tr-TR"/>
          </a:p>
        </p:txBody>
      </p:sp>
    </p:spTree>
    <p:extLst>
      <p:ext uri="{BB962C8B-B14F-4D97-AF65-F5344CB8AC3E}">
        <p14:creationId xmlns:p14="http://schemas.microsoft.com/office/powerpoint/2010/main" val="215495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DADC-97A0-4DDF-92BA-ACA3667CCD8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F018660D-43D5-4FA2-A909-E1FEB7825F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3A74422F-AC39-4BD7-A00E-146D0B748B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28924735-8613-4C57-A8F8-71C703614002}"/>
              </a:ext>
            </a:extLst>
          </p:cNvPr>
          <p:cNvSpPr>
            <a:spLocks noGrp="1"/>
          </p:cNvSpPr>
          <p:nvPr>
            <p:ph type="dt" sz="half" idx="10"/>
          </p:nvPr>
        </p:nvSpPr>
        <p:spPr/>
        <p:txBody>
          <a:bodyPr/>
          <a:lstStyle/>
          <a:p>
            <a:fld id="{95F8430D-FF11-4F93-9D91-1E0E93D5203F}" type="datetimeFigureOut">
              <a:rPr lang="tr-TR" smtClean="0"/>
              <a:t>1.06.2021</a:t>
            </a:fld>
            <a:endParaRPr lang="tr-TR"/>
          </a:p>
        </p:txBody>
      </p:sp>
      <p:sp>
        <p:nvSpPr>
          <p:cNvPr id="6" name="Footer Placeholder 5">
            <a:extLst>
              <a:ext uri="{FF2B5EF4-FFF2-40B4-BE49-F238E27FC236}">
                <a16:creationId xmlns:a16="http://schemas.microsoft.com/office/drawing/2014/main" id="{35416F9C-615F-44F7-89EA-D29EFE080FA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709AA061-EBF4-47A0-BAD8-CF2572D236E3}"/>
              </a:ext>
            </a:extLst>
          </p:cNvPr>
          <p:cNvSpPr>
            <a:spLocks noGrp="1"/>
          </p:cNvSpPr>
          <p:nvPr>
            <p:ph type="sldNum" sz="quarter" idx="12"/>
          </p:nvPr>
        </p:nvSpPr>
        <p:spPr/>
        <p:txBody>
          <a:bodyPr/>
          <a:lstStyle/>
          <a:p>
            <a:fld id="{0A363D39-57AF-42E9-843B-487065A3C87E}" type="slidenum">
              <a:rPr lang="tr-TR" smtClean="0"/>
              <a:t>‹#›</a:t>
            </a:fld>
            <a:endParaRPr lang="tr-TR"/>
          </a:p>
        </p:txBody>
      </p:sp>
    </p:spTree>
    <p:extLst>
      <p:ext uri="{BB962C8B-B14F-4D97-AF65-F5344CB8AC3E}">
        <p14:creationId xmlns:p14="http://schemas.microsoft.com/office/powerpoint/2010/main" val="286715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8DBC-8D5F-44D7-B399-3426388C0BF2}"/>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1072ECFE-7778-473E-979F-D4874D9EA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84916E-E981-47B9-8555-A8B6A88848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A57E0A2B-A566-441B-AB59-21D1B8C1CE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39EE5D-7A6C-470A-B84E-277515991F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018EC700-4D70-4A65-BC54-BF789B8B669E}"/>
              </a:ext>
            </a:extLst>
          </p:cNvPr>
          <p:cNvSpPr>
            <a:spLocks noGrp="1"/>
          </p:cNvSpPr>
          <p:nvPr>
            <p:ph type="dt" sz="half" idx="10"/>
          </p:nvPr>
        </p:nvSpPr>
        <p:spPr/>
        <p:txBody>
          <a:bodyPr/>
          <a:lstStyle/>
          <a:p>
            <a:fld id="{95F8430D-FF11-4F93-9D91-1E0E93D5203F}" type="datetimeFigureOut">
              <a:rPr lang="tr-TR" smtClean="0"/>
              <a:t>1.06.2021</a:t>
            </a:fld>
            <a:endParaRPr lang="tr-TR"/>
          </a:p>
        </p:txBody>
      </p:sp>
      <p:sp>
        <p:nvSpPr>
          <p:cNvPr id="8" name="Footer Placeholder 7">
            <a:extLst>
              <a:ext uri="{FF2B5EF4-FFF2-40B4-BE49-F238E27FC236}">
                <a16:creationId xmlns:a16="http://schemas.microsoft.com/office/drawing/2014/main" id="{3232C7D1-D2FC-4F8D-8901-41FAB64A5187}"/>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2F177A29-D4C4-44B5-8F71-9CB3D3839F2F}"/>
              </a:ext>
            </a:extLst>
          </p:cNvPr>
          <p:cNvSpPr>
            <a:spLocks noGrp="1"/>
          </p:cNvSpPr>
          <p:nvPr>
            <p:ph type="sldNum" sz="quarter" idx="12"/>
          </p:nvPr>
        </p:nvSpPr>
        <p:spPr/>
        <p:txBody>
          <a:bodyPr/>
          <a:lstStyle/>
          <a:p>
            <a:fld id="{0A363D39-57AF-42E9-843B-487065A3C87E}" type="slidenum">
              <a:rPr lang="tr-TR" smtClean="0"/>
              <a:t>‹#›</a:t>
            </a:fld>
            <a:endParaRPr lang="tr-TR"/>
          </a:p>
        </p:txBody>
      </p:sp>
    </p:spTree>
    <p:extLst>
      <p:ext uri="{BB962C8B-B14F-4D97-AF65-F5344CB8AC3E}">
        <p14:creationId xmlns:p14="http://schemas.microsoft.com/office/powerpoint/2010/main" val="348087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225A-E1A9-4634-A8E4-9BEFFD80B1AF}"/>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05BCFF81-776E-4701-9724-B0B1381792BB}"/>
              </a:ext>
            </a:extLst>
          </p:cNvPr>
          <p:cNvSpPr>
            <a:spLocks noGrp="1"/>
          </p:cNvSpPr>
          <p:nvPr>
            <p:ph type="dt" sz="half" idx="10"/>
          </p:nvPr>
        </p:nvSpPr>
        <p:spPr/>
        <p:txBody>
          <a:bodyPr/>
          <a:lstStyle/>
          <a:p>
            <a:fld id="{95F8430D-FF11-4F93-9D91-1E0E93D5203F}" type="datetimeFigureOut">
              <a:rPr lang="tr-TR" smtClean="0"/>
              <a:t>1.06.2021</a:t>
            </a:fld>
            <a:endParaRPr lang="tr-TR"/>
          </a:p>
        </p:txBody>
      </p:sp>
      <p:sp>
        <p:nvSpPr>
          <p:cNvPr id="4" name="Footer Placeholder 3">
            <a:extLst>
              <a:ext uri="{FF2B5EF4-FFF2-40B4-BE49-F238E27FC236}">
                <a16:creationId xmlns:a16="http://schemas.microsoft.com/office/drawing/2014/main" id="{D8D804C9-2BF6-43CD-B359-BFF6CB83F5BC}"/>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7A5493CF-8AF0-457E-BB26-D101F25620C9}"/>
              </a:ext>
            </a:extLst>
          </p:cNvPr>
          <p:cNvSpPr>
            <a:spLocks noGrp="1"/>
          </p:cNvSpPr>
          <p:nvPr>
            <p:ph type="sldNum" sz="quarter" idx="12"/>
          </p:nvPr>
        </p:nvSpPr>
        <p:spPr/>
        <p:txBody>
          <a:bodyPr/>
          <a:lstStyle/>
          <a:p>
            <a:fld id="{0A363D39-57AF-42E9-843B-487065A3C87E}" type="slidenum">
              <a:rPr lang="tr-TR" smtClean="0"/>
              <a:t>‹#›</a:t>
            </a:fld>
            <a:endParaRPr lang="tr-TR"/>
          </a:p>
        </p:txBody>
      </p:sp>
    </p:spTree>
    <p:extLst>
      <p:ext uri="{BB962C8B-B14F-4D97-AF65-F5344CB8AC3E}">
        <p14:creationId xmlns:p14="http://schemas.microsoft.com/office/powerpoint/2010/main" val="107445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08003-613F-4D21-87C6-A58E9169C9C2}"/>
              </a:ext>
            </a:extLst>
          </p:cNvPr>
          <p:cNvSpPr>
            <a:spLocks noGrp="1"/>
          </p:cNvSpPr>
          <p:nvPr>
            <p:ph type="dt" sz="half" idx="10"/>
          </p:nvPr>
        </p:nvSpPr>
        <p:spPr/>
        <p:txBody>
          <a:bodyPr/>
          <a:lstStyle/>
          <a:p>
            <a:fld id="{95F8430D-FF11-4F93-9D91-1E0E93D5203F}" type="datetimeFigureOut">
              <a:rPr lang="tr-TR" smtClean="0"/>
              <a:t>1.06.2021</a:t>
            </a:fld>
            <a:endParaRPr lang="tr-TR"/>
          </a:p>
        </p:txBody>
      </p:sp>
      <p:sp>
        <p:nvSpPr>
          <p:cNvPr id="3" name="Footer Placeholder 2">
            <a:extLst>
              <a:ext uri="{FF2B5EF4-FFF2-40B4-BE49-F238E27FC236}">
                <a16:creationId xmlns:a16="http://schemas.microsoft.com/office/drawing/2014/main" id="{24A4170F-537C-436F-B40D-4296535755E5}"/>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4FC2F43A-01ED-4783-87A9-BBD28DAAB2EC}"/>
              </a:ext>
            </a:extLst>
          </p:cNvPr>
          <p:cNvSpPr>
            <a:spLocks noGrp="1"/>
          </p:cNvSpPr>
          <p:nvPr>
            <p:ph type="sldNum" sz="quarter" idx="12"/>
          </p:nvPr>
        </p:nvSpPr>
        <p:spPr/>
        <p:txBody>
          <a:bodyPr/>
          <a:lstStyle/>
          <a:p>
            <a:fld id="{0A363D39-57AF-42E9-843B-487065A3C87E}" type="slidenum">
              <a:rPr lang="tr-TR" smtClean="0"/>
              <a:t>‹#›</a:t>
            </a:fld>
            <a:endParaRPr lang="tr-TR"/>
          </a:p>
        </p:txBody>
      </p:sp>
    </p:spTree>
    <p:extLst>
      <p:ext uri="{BB962C8B-B14F-4D97-AF65-F5344CB8AC3E}">
        <p14:creationId xmlns:p14="http://schemas.microsoft.com/office/powerpoint/2010/main" val="241436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0C16-EC03-41F0-B297-359A0F4E9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8035AC56-ED62-4B9C-9660-88800B7FF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FA86A2A1-231D-4AA4-BCCE-0AA38A9BC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A9D432-A9E4-4B87-B2E8-A0A95BD322DB}"/>
              </a:ext>
            </a:extLst>
          </p:cNvPr>
          <p:cNvSpPr>
            <a:spLocks noGrp="1"/>
          </p:cNvSpPr>
          <p:nvPr>
            <p:ph type="dt" sz="half" idx="10"/>
          </p:nvPr>
        </p:nvSpPr>
        <p:spPr/>
        <p:txBody>
          <a:bodyPr/>
          <a:lstStyle/>
          <a:p>
            <a:fld id="{95F8430D-FF11-4F93-9D91-1E0E93D5203F}" type="datetimeFigureOut">
              <a:rPr lang="tr-TR" smtClean="0"/>
              <a:t>1.06.2021</a:t>
            </a:fld>
            <a:endParaRPr lang="tr-TR"/>
          </a:p>
        </p:txBody>
      </p:sp>
      <p:sp>
        <p:nvSpPr>
          <p:cNvPr id="6" name="Footer Placeholder 5">
            <a:extLst>
              <a:ext uri="{FF2B5EF4-FFF2-40B4-BE49-F238E27FC236}">
                <a16:creationId xmlns:a16="http://schemas.microsoft.com/office/drawing/2014/main" id="{EE9E9269-3845-4756-BE4D-0EABEC0A5CAC}"/>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45DE20E6-FB56-4DDB-A0DB-EC8D670B348D}"/>
              </a:ext>
            </a:extLst>
          </p:cNvPr>
          <p:cNvSpPr>
            <a:spLocks noGrp="1"/>
          </p:cNvSpPr>
          <p:nvPr>
            <p:ph type="sldNum" sz="quarter" idx="12"/>
          </p:nvPr>
        </p:nvSpPr>
        <p:spPr/>
        <p:txBody>
          <a:bodyPr/>
          <a:lstStyle/>
          <a:p>
            <a:fld id="{0A363D39-57AF-42E9-843B-487065A3C87E}" type="slidenum">
              <a:rPr lang="tr-TR" smtClean="0"/>
              <a:t>‹#›</a:t>
            </a:fld>
            <a:endParaRPr lang="tr-TR"/>
          </a:p>
        </p:txBody>
      </p:sp>
    </p:spTree>
    <p:extLst>
      <p:ext uri="{BB962C8B-B14F-4D97-AF65-F5344CB8AC3E}">
        <p14:creationId xmlns:p14="http://schemas.microsoft.com/office/powerpoint/2010/main" val="279625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09B60-29D3-4B5E-9879-DF2018007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DD3029B7-5A1F-461D-A4EC-D356CB8F3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54EB65D6-42B5-487E-88D3-8C792D5EA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6D9F5-D819-4BD9-B0AA-4DBC070E00A5}"/>
              </a:ext>
            </a:extLst>
          </p:cNvPr>
          <p:cNvSpPr>
            <a:spLocks noGrp="1"/>
          </p:cNvSpPr>
          <p:nvPr>
            <p:ph type="dt" sz="half" idx="10"/>
          </p:nvPr>
        </p:nvSpPr>
        <p:spPr/>
        <p:txBody>
          <a:bodyPr/>
          <a:lstStyle/>
          <a:p>
            <a:fld id="{95F8430D-FF11-4F93-9D91-1E0E93D5203F}" type="datetimeFigureOut">
              <a:rPr lang="tr-TR" smtClean="0"/>
              <a:t>1.06.2021</a:t>
            </a:fld>
            <a:endParaRPr lang="tr-TR"/>
          </a:p>
        </p:txBody>
      </p:sp>
      <p:sp>
        <p:nvSpPr>
          <p:cNvPr id="6" name="Footer Placeholder 5">
            <a:extLst>
              <a:ext uri="{FF2B5EF4-FFF2-40B4-BE49-F238E27FC236}">
                <a16:creationId xmlns:a16="http://schemas.microsoft.com/office/drawing/2014/main" id="{C4146F67-38DF-488B-83C1-7F36E298632B}"/>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E60686B3-9A41-459D-931B-1BC5A8E26740}"/>
              </a:ext>
            </a:extLst>
          </p:cNvPr>
          <p:cNvSpPr>
            <a:spLocks noGrp="1"/>
          </p:cNvSpPr>
          <p:nvPr>
            <p:ph type="sldNum" sz="quarter" idx="12"/>
          </p:nvPr>
        </p:nvSpPr>
        <p:spPr/>
        <p:txBody>
          <a:bodyPr/>
          <a:lstStyle/>
          <a:p>
            <a:fld id="{0A363D39-57AF-42E9-843B-487065A3C87E}" type="slidenum">
              <a:rPr lang="tr-TR" smtClean="0"/>
              <a:t>‹#›</a:t>
            </a:fld>
            <a:endParaRPr lang="tr-TR"/>
          </a:p>
        </p:txBody>
      </p:sp>
    </p:spTree>
    <p:extLst>
      <p:ext uri="{BB962C8B-B14F-4D97-AF65-F5344CB8AC3E}">
        <p14:creationId xmlns:p14="http://schemas.microsoft.com/office/powerpoint/2010/main" val="326490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3A17D6-18AE-436C-946F-0229DBFE53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14750078-5CEE-4E16-B580-0D2C1C3F0D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36B91F5-971E-4282-8D3C-2A5715024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8430D-FF11-4F93-9D91-1E0E93D5203F}" type="datetimeFigureOut">
              <a:rPr lang="tr-TR" smtClean="0"/>
              <a:t>1.06.2021</a:t>
            </a:fld>
            <a:endParaRPr lang="tr-TR"/>
          </a:p>
        </p:txBody>
      </p:sp>
      <p:sp>
        <p:nvSpPr>
          <p:cNvPr id="5" name="Footer Placeholder 4">
            <a:extLst>
              <a:ext uri="{FF2B5EF4-FFF2-40B4-BE49-F238E27FC236}">
                <a16:creationId xmlns:a16="http://schemas.microsoft.com/office/drawing/2014/main" id="{5CB67AFA-5E54-4207-80F7-040F178364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06805FED-A506-4863-AB9C-90C5753347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63D39-57AF-42E9-843B-487065A3C87E}" type="slidenum">
              <a:rPr lang="tr-TR" smtClean="0"/>
              <a:t>‹#›</a:t>
            </a:fld>
            <a:endParaRPr lang="tr-TR"/>
          </a:p>
        </p:txBody>
      </p:sp>
    </p:spTree>
    <p:extLst>
      <p:ext uri="{BB962C8B-B14F-4D97-AF65-F5344CB8AC3E}">
        <p14:creationId xmlns:p14="http://schemas.microsoft.com/office/powerpoint/2010/main" val="30457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91276DA-BA7A-4CEF-8C19-503D7F0FD922}"/>
              </a:ext>
            </a:extLst>
          </p:cNvPr>
          <p:cNvPicPr>
            <a:picLocks noChangeAspect="1"/>
          </p:cNvPicPr>
          <p:nvPr/>
        </p:nvPicPr>
        <p:blipFill>
          <a:blip r:embed="rId2"/>
          <a:stretch>
            <a:fillRect/>
          </a:stretch>
        </p:blipFill>
        <p:spPr>
          <a:xfrm>
            <a:off x="6301318" y="-2268"/>
            <a:ext cx="5890683" cy="2930615"/>
          </a:xfrm>
          <a:prstGeom prst="rect">
            <a:avLst/>
          </a:prstGeom>
        </p:spPr>
      </p:pic>
      <p:sp>
        <p:nvSpPr>
          <p:cNvPr id="14" name="Freeform: Shape 13">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CCF8F9-0A95-4843-BD93-8DDE7A78491E}"/>
              </a:ext>
            </a:extLst>
          </p:cNvPr>
          <p:cNvSpPr>
            <a:spLocks noGrp="1"/>
          </p:cNvSpPr>
          <p:nvPr>
            <p:ph type="ctrTitle"/>
          </p:nvPr>
        </p:nvSpPr>
        <p:spPr>
          <a:xfrm>
            <a:off x="804672" y="338328"/>
            <a:ext cx="3877056" cy="2249424"/>
          </a:xfrm>
        </p:spPr>
        <p:txBody>
          <a:bodyPr anchor="b">
            <a:normAutofit/>
          </a:bodyPr>
          <a:lstStyle/>
          <a:p>
            <a:pPr algn="l"/>
            <a:r>
              <a:rPr lang="en-US" sz="5400" b="1"/>
              <a:t>“NEUTER &amp; RETURN”</a:t>
            </a:r>
            <a:endParaRPr lang="tr-TR" sz="5400" b="1"/>
          </a:p>
        </p:txBody>
      </p:sp>
      <p:pic>
        <p:nvPicPr>
          <p:cNvPr id="9" name="Picture 8" descr="A picture containing tree, outdoor, sky, ground&#10;&#10;Description automatically generated">
            <a:extLst>
              <a:ext uri="{FF2B5EF4-FFF2-40B4-BE49-F238E27FC236}">
                <a16:creationId xmlns:a16="http://schemas.microsoft.com/office/drawing/2014/main" id="{D2496BF2-8B9C-9C41-ABF1-1F58DED8B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379" y="2926080"/>
            <a:ext cx="5242560" cy="3931920"/>
          </a:xfrm>
          <a:prstGeom prst="rect">
            <a:avLst/>
          </a:prstGeom>
        </p:spPr>
      </p:pic>
    </p:spTree>
    <p:extLst>
      <p:ext uri="{BB962C8B-B14F-4D97-AF65-F5344CB8AC3E}">
        <p14:creationId xmlns:p14="http://schemas.microsoft.com/office/powerpoint/2010/main" val="6372083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904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804672" y="365125"/>
            <a:ext cx="4378881" cy="1325563"/>
          </a:xfrm>
        </p:spPr>
        <p:txBody>
          <a:bodyPr>
            <a:normAutofit/>
          </a:bodyPr>
          <a:lstStyle/>
          <a:p>
            <a:r>
              <a:rPr lang="tr-TR" sz="2800" b="1" u="sng"/>
              <a:t>STRAY DOG POPULATION CONTROL</a:t>
            </a:r>
            <a:r>
              <a:rPr lang="en-US" sz="2800" b="1" u="sng"/>
              <a:t>:</a:t>
            </a:r>
            <a:br>
              <a:rPr lang="en-US" sz="2800" b="1" u="sng"/>
            </a:br>
            <a:r>
              <a:rPr lang="en-US" sz="2800" b="1" u="sng"/>
              <a:t>ROMANIA SUCCESS STORY</a:t>
            </a:r>
            <a:endParaRPr lang="tr-TR" sz="2800" b="1" u="sng"/>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804672" y="2020824"/>
            <a:ext cx="5076090" cy="4151376"/>
          </a:xfrm>
        </p:spPr>
        <p:txBody>
          <a:bodyPr>
            <a:normAutofit/>
          </a:bodyPr>
          <a:lstStyle/>
          <a:p>
            <a:pPr>
              <a:spcBef>
                <a:spcPts val="0"/>
              </a:spcBef>
              <a:spcAft>
                <a:spcPts val="600"/>
              </a:spcAft>
            </a:pPr>
            <a:r>
              <a:rPr lang="en-US" sz="1700" b="1" i="0" u="none" strike="noStrike">
                <a:effectLst/>
              </a:rPr>
              <a:t>THE ONLY MEDIUM-TERM SOLUTION – NEUTER &amp; RETURN.</a:t>
            </a:r>
            <a:endParaRPr lang="en-US" sz="1700"/>
          </a:p>
          <a:p>
            <a:pPr>
              <a:spcBef>
                <a:spcPts val="0"/>
              </a:spcBef>
              <a:spcAft>
                <a:spcPts val="600"/>
              </a:spcAft>
            </a:pPr>
            <a:r>
              <a:rPr lang="en-US" sz="1700" b="0" i="0" u="none" strike="noStrike">
                <a:effectLst/>
              </a:rPr>
              <a:t>As we have shown in Bihor dog owners or semi-owners will co-operate with Neuter &amp; Return programmes providing these are implemented by credible, humane and efficient animal welfare organisations. Some dog keepers such as gypsy communities or factory personnel soon overcome their initial mistrust when they see their dogs being returned to them after a few days vaccinated, neutered and healthy.</a:t>
            </a:r>
            <a:endParaRPr lang="en-US" sz="1700"/>
          </a:p>
          <a:p>
            <a:pPr>
              <a:spcBef>
                <a:spcPts val="0"/>
              </a:spcBef>
              <a:spcAft>
                <a:spcPts val="600"/>
              </a:spcAft>
            </a:pPr>
            <a:r>
              <a:rPr lang="en-US" sz="1700" b="0" i="0" u="none" strike="noStrike">
                <a:effectLst/>
              </a:rPr>
              <a:t>This programme cannot however be implemented successfully by poorly motivated and uneducated municipal workers – and certainly not by the same people who were previously catching, poisoning and killing dogs.</a:t>
            </a:r>
            <a:endParaRPr lang="en-US" sz="1700" b="0">
              <a:effectLst/>
            </a:endParaRPr>
          </a:p>
          <a:p>
            <a:pPr marL="0" indent="0" rtl="0">
              <a:spcBef>
                <a:spcPts val="0"/>
              </a:spcBef>
              <a:spcAft>
                <a:spcPts val="600"/>
              </a:spcAft>
              <a:buNone/>
            </a:pPr>
            <a:endParaRPr lang="tr-TR" sz="1700"/>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7106802" y="588171"/>
            <a:ext cx="4772455" cy="2374296"/>
          </a:xfrm>
          <a:prstGeom prst="rect">
            <a:avLst/>
          </a:prstGeom>
        </p:spPr>
      </p:pic>
      <p:pic>
        <p:nvPicPr>
          <p:cNvPr id="5" name="Picture 2">
            <a:extLst>
              <a:ext uri="{FF2B5EF4-FFF2-40B4-BE49-F238E27FC236}">
                <a16:creationId xmlns:a16="http://schemas.microsoft.com/office/drawing/2014/main" id="{8464CAC3-114B-4191-87AE-B06BD88FFC5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07813" y="3444039"/>
            <a:ext cx="3571444" cy="238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81830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904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804672" y="365125"/>
            <a:ext cx="4378881" cy="1325563"/>
          </a:xfrm>
        </p:spPr>
        <p:txBody>
          <a:bodyPr>
            <a:normAutofit/>
          </a:bodyPr>
          <a:lstStyle/>
          <a:p>
            <a:r>
              <a:rPr lang="tr-TR" sz="2800" b="1" u="sng"/>
              <a:t>STRAY DOG POPULATION CONTROL</a:t>
            </a:r>
            <a:r>
              <a:rPr lang="en-US" sz="2800" b="1" u="sng"/>
              <a:t>:</a:t>
            </a:r>
            <a:br>
              <a:rPr lang="en-US" sz="2800" b="1" u="sng"/>
            </a:br>
            <a:r>
              <a:rPr lang="en-US" sz="2800" b="1" u="sng"/>
              <a:t>ROMANIA SUCCESS STORY</a:t>
            </a:r>
            <a:endParaRPr lang="tr-TR" sz="2800" b="1" u="sng"/>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804672" y="2020823"/>
            <a:ext cx="5873504" cy="4472052"/>
          </a:xfrm>
        </p:spPr>
        <p:txBody>
          <a:bodyPr>
            <a:normAutofit/>
          </a:bodyPr>
          <a:lstStyle/>
          <a:p>
            <a:pPr marL="0" indent="0" rtl="0">
              <a:spcBef>
                <a:spcPts val="0"/>
              </a:spcBef>
              <a:spcAft>
                <a:spcPts val="600"/>
              </a:spcAft>
              <a:buNone/>
            </a:pPr>
            <a:r>
              <a:rPr lang="en-US" sz="1400" b="1" i="0" u="none" strike="noStrike" dirty="0">
                <a:effectLst/>
              </a:rPr>
              <a:t>COST OF NEUTER AND RETURN Versus CATCH AND KILL.</a:t>
            </a:r>
            <a:endParaRPr lang="en-US" sz="1400" b="0" dirty="0">
              <a:effectLst/>
            </a:endParaRPr>
          </a:p>
          <a:p>
            <a:pPr marL="0" indent="0" rtl="0">
              <a:spcBef>
                <a:spcPts val="0"/>
              </a:spcBef>
              <a:spcAft>
                <a:spcPts val="600"/>
              </a:spcAft>
              <a:buNone/>
            </a:pPr>
            <a:br>
              <a:rPr lang="en-US" sz="1400" b="0" dirty="0">
                <a:effectLst/>
              </a:rPr>
            </a:br>
            <a:r>
              <a:rPr lang="en-US" sz="1400" b="0" i="0" u="none" strike="noStrike" dirty="0">
                <a:effectLst/>
              </a:rPr>
              <a:t>Based on an average dog of 20 kg.</a:t>
            </a:r>
            <a:endParaRPr lang="en-US" sz="1400" b="0" dirty="0">
              <a:effectLst/>
            </a:endParaRPr>
          </a:p>
          <a:p>
            <a:pPr marL="0" indent="0" rtl="0">
              <a:spcBef>
                <a:spcPts val="0"/>
              </a:spcBef>
              <a:spcAft>
                <a:spcPts val="600"/>
              </a:spcAft>
              <a:buNone/>
            </a:pPr>
            <a:br>
              <a:rPr lang="en-US" sz="1400" b="0" dirty="0">
                <a:effectLst/>
              </a:rPr>
            </a:br>
            <a:r>
              <a:rPr lang="en-US" sz="1400" b="1" i="0" u="none" strike="noStrike" dirty="0">
                <a:effectLst/>
              </a:rPr>
              <a:t>To catch and kill as per the law costs: </a:t>
            </a:r>
            <a:r>
              <a:rPr lang="en-US" sz="1400" b="1" i="0" u="none" strike="noStrike" dirty="0" err="1">
                <a:effectLst/>
              </a:rPr>
              <a:t>Tranquillising</a:t>
            </a:r>
            <a:r>
              <a:rPr lang="en-US" sz="1400" b="1" i="0" u="none" strike="noStrike" dirty="0">
                <a:effectLst/>
              </a:rPr>
              <a:t> Euros 3.81 per dog. </a:t>
            </a:r>
            <a:endParaRPr lang="en-US" sz="1400" b="0" dirty="0">
              <a:effectLst/>
            </a:endParaRPr>
          </a:p>
          <a:p>
            <a:pPr marL="0" indent="0" rtl="0">
              <a:spcBef>
                <a:spcPts val="0"/>
              </a:spcBef>
              <a:spcAft>
                <a:spcPts val="600"/>
              </a:spcAft>
              <a:buNone/>
            </a:pPr>
            <a:r>
              <a:rPr lang="en-US" sz="1400" b="1" i="0" u="none" strike="noStrike" dirty="0">
                <a:effectLst/>
              </a:rPr>
              <a:t>                                                                  Feeding (14 days)     € 5,- per dog</a:t>
            </a:r>
            <a:endParaRPr lang="en-US" sz="1400" b="0" dirty="0">
              <a:effectLst/>
            </a:endParaRPr>
          </a:p>
          <a:p>
            <a:pPr marL="0" indent="0" rtl="0">
              <a:spcBef>
                <a:spcPts val="0"/>
              </a:spcBef>
              <a:spcAft>
                <a:spcPts val="600"/>
              </a:spcAft>
              <a:buNone/>
            </a:pPr>
            <a:r>
              <a:rPr lang="en-US" sz="1400" b="1" i="0" u="none" strike="noStrike" dirty="0">
                <a:effectLst/>
              </a:rPr>
              <a:t>                                                                  </a:t>
            </a:r>
            <a:r>
              <a:rPr lang="en-US" sz="1400" b="1" i="0" u="none" strike="noStrike" dirty="0" err="1">
                <a:effectLst/>
              </a:rPr>
              <a:t>Anaesthetic</a:t>
            </a:r>
            <a:r>
              <a:rPr lang="en-US" sz="1400" b="1" i="0" u="none" strike="noStrike" dirty="0">
                <a:effectLst/>
              </a:rPr>
              <a:t>               € 1,01 per dog   </a:t>
            </a:r>
            <a:endParaRPr lang="en-US" sz="1400" b="0" dirty="0">
              <a:effectLst/>
            </a:endParaRPr>
          </a:p>
          <a:p>
            <a:pPr marL="0" indent="0" rtl="0">
              <a:spcBef>
                <a:spcPts val="0"/>
              </a:spcBef>
              <a:spcAft>
                <a:spcPts val="600"/>
              </a:spcAft>
              <a:buNone/>
            </a:pPr>
            <a:r>
              <a:rPr lang="en-US" sz="1400" b="1" i="0" u="none" strike="noStrike" dirty="0">
                <a:effectLst/>
              </a:rPr>
              <a:t>                                                                 Euthanasia solution € 3.47 per dog.</a:t>
            </a:r>
            <a:endParaRPr lang="en-US" sz="1400" b="0" dirty="0">
              <a:effectLst/>
            </a:endParaRPr>
          </a:p>
          <a:p>
            <a:pPr marL="0" indent="0" rtl="0">
              <a:spcBef>
                <a:spcPts val="0"/>
              </a:spcBef>
              <a:spcAft>
                <a:spcPts val="600"/>
              </a:spcAft>
              <a:buNone/>
            </a:pPr>
            <a:r>
              <a:rPr lang="en-US" sz="1400" b="1" i="0" u="none" strike="noStrike" dirty="0">
                <a:effectLst/>
              </a:rPr>
              <a:t>                                                                 Incineration of body € 10,- per dog.</a:t>
            </a:r>
            <a:endParaRPr lang="en-US" sz="1400" b="0" dirty="0">
              <a:effectLst/>
            </a:endParaRPr>
          </a:p>
          <a:p>
            <a:pPr marL="0" indent="0" rtl="0">
              <a:spcBef>
                <a:spcPts val="0"/>
              </a:spcBef>
              <a:spcAft>
                <a:spcPts val="600"/>
              </a:spcAft>
              <a:buNone/>
            </a:pPr>
            <a:r>
              <a:rPr lang="en-US" sz="2000" b="1" i="0" u="none" strike="noStrike" dirty="0">
                <a:solidFill>
                  <a:srgbClr val="C00000"/>
                </a:solidFill>
                <a:effectLst/>
              </a:rPr>
              <a:t>TOTAL excl. TVA : € 23,29 per dog.</a:t>
            </a:r>
            <a:endParaRPr lang="en-US" sz="2000" b="0" dirty="0">
              <a:solidFill>
                <a:srgbClr val="C00000"/>
              </a:solidFill>
              <a:effectLst/>
            </a:endParaRPr>
          </a:p>
          <a:p>
            <a:pPr marL="0" indent="0" rtl="0">
              <a:spcBef>
                <a:spcPts val="0"/>
              </a:spcBef>
              <a:spcAft>
                <a:spcPts val="600"/>
              </a:spcAft>
              <a:buNone/>
            </a:pPr>
            <a:br>
              <a:rPr lang="en-US" sz="1400" b="0" dirty="0">
                <a:effectLst/>
              </a:rPr>
            </a:br>
            <a:r>
              <a:rPr lang="en-US" sz="1400" b="1" i="0" u="none" strike="noStrike" dirty="0">
                <a:effectLst/>
              </a:rPr>
              <a:t>To neuter and return costs:     Collecting/catching by hand by NGO: nil</a:t>
            </a:r>
            <a:endParaRPr lang="en-US" sz="1400" b="0" dirty="0">
              <a:effectLst/>
            </a:endParaRPr>
          </a:p>
          <a:p>
            <a:pPr marL="0" indent="0" rtl="0">
              <a:spcBef>
                <a:spcPts val="0"/>
              </a:spcBef>
              <a:spcAft>
                <a:spcPts val="600"/>
              </a:spcAft>
              <a:buNone/>
            </a:pPr>
            <a:r>
              <a:rPr lang="en-US" sz="1400" b="1" i="0" u="none" strike="noStrike" dirty="0">
                <a:effectLst/>
              </a:rPr>
              <a:t>                                                                             </a:t>
            </a:r>
            <a:r>
              <a:rPr lang="en-US" sz="1400" b="1" i="0" u="none" strike="noStrike" dirty="0" err="1">
                <a:effectLst/>
              </a:rPr>
              <a:t>Anaesthetic</a:t>
            </a:r>
            <a:r>
              <a:rPr lang="en-US" sz="1400" b="1" i="0" u="none" strike="noStrike" dirty="0">
                <a:effectLst/>
              </a:rPr>
              <a:t> : € 1,01 per dog</a:t>
            </a:r>
            <a:endParaRPr lang="en-US" sz="1400" b="0" dirty="0">
              <a:effectLst/>
            </a:endParaRPr>
          </a:p>
          <a:p>
            <a:pPr marL="0" indent="0" rtl="0">
              <a:spcBef>
                <a:spcPts val="0"/>
              </a:spcBef>
              <a:spcAft>
                <a:spcPts val="600"/>
              </a:spcAft>
              <a:buNone/>
            </a:pPr>
            <a:r>
              <a:rPr lang="en-US" sz="1400" b="1" i="0" u="none" strike="noStrike" dirty="0">
                <a:effectLst/>
              </a:rPr>
              <a:t>                                                                   Sutures, analgesic : € 4,17 per dog</a:t>
            </a:r>
            <a:endParaRPr lang="en-US" sz="1400" b="0" dirty="0">
              <a:effectLst/>
            </a:endParaRPr>
          </a:p>
          <a:p>
            <a:pPr marL="0" indent="0" rtl="0">
              <a:spcBef>
                <a:spcPts val="0"/>
              </a:spcBef>
              <a:spcAft>
                <a:spcPts val="600"/>
              </a:spcAft>
              <a:buNone/>
            </a:pPr>
            <a:r>
              <a:rPr lang="en-US" sz="1400" b="1" i="0" u="none" strike="noStrike" dirty="0">
                <a:effectLst/>
              </a:rPr>
              <a:t>                                                                   Feeding (5 days)    : € 1,77 per dog</a:t>
            </a:r>
            <a:endParaRPr lang="en-US" sz="1400" b="0" dirty="0">
              <a:effectLst/>
            </a:endParaRPr>
          </a:p>
          <a:p>
            <a:pPr marL="0" indent="0" rtl="0">
              <a:spcBef>
                <a:spcPts val="0"/>
              </a:spcBef>
              <a:spcAft>
                <a:spcPts val="600"/>
              </a:spcAft>
              <a:buNone/>
            </a:pPr>
            <a:r>
              <a:rPr lang="en-US" sz="2000" b="1" i="0" u="none" strike="noStrike" dirty="0">
                <a:solidFill>
                  <a:srgbClr val="C00000"/>
                </a:solidFill>
                <a:effectLst/>
              </a:rPr>
              <a:t>TOTAL excl. TVA : € 6,95 per dog.</a:t>
            </a:r>
            <a:endParaRPr lang="en-US" sz="2000" b="0" dirty="0">
              <a:solidFill>
                <a:srgbClr val="C00000"/>
              </a:solidFill>
              <a:effectLst/>
            </a:endParaRPr>
          </a:p>
        </p:txBody>
      </p:sp>
      <p:pic>
        <p:nvPicPr>
          <p:cNvPr id="7" name="Picture 6" descr="A picture containing fish&#10;&#10;Description automatically generated">
            <a:extLst>
              <a:ext uri="{FF2B5EF4-FFF2-40B4-BE49-F238E27FC236}">
                <a16:creationId xmlns:a16="http://schemas.microsoft.com/office/drawing/2014/main" id="{27F61271-7FE0-F342-B05C-77C24A146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442" y="2899066"/>
            <a:ext cx="5664558" cy="3776372"/>
          </a:xfrm>
          <a:prstGeom prst="rect">
            <a:avLst/>
          </a:prstGeom>
        </p:spPr>
      </p:pic>
      <p:pic>
        <p:nvPicPr>
          <p:cNvPr id="11" name="Picture 10" descr="Text&#10;&#10;Description automatically generated">
            <a:extLst>
              <a:ext uri="{FF2B5EF4-FFF2-40B4-BE49-F238E27FC236}">
                <a16:creationId xmlns:a16="http://schemas.microsoft.com/office/drawing/2014/main" id="{108AC65E-78E8-6046-9A6B-125B7D0C3702}"/>
              </a:ext>
            </a:extLst>
          </p:cNvPr>
          <p:cNvPicPr>
            <a:picLocks noChangeAspect="1"/>
          </p:cNvPicPr>
          <p:nvPr/>
        </p:nvPicPr>
        <p:blipFill>
          <a:blip r:embed="rId3"/>
          <a:stretch>
            <a:fillRect/>
          </a:stretch>
        </p:blipFill>
        <p:spPr>
          <a:xfrm>
            <a:off x="6835869" y="182562"/>
            <a:ext cx="4772455" cy="2374296"/>
          </a:xfrm>
          <a:prstGeom prst="rect">
            <a:avLst/>
          </a:prstGeom>
        </p:spPr>
      </p:pic>
    </p:spTree>
    <p:extLst>
      <p:ext uri="{BB962C8B-B14F-4D97-AF65-F5344CB8AC3E}">
        <p14:creationId xmlns:p14="http://schemas.microsoft.com/office/powerpoint/2010/main" val="141038610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964760" y="804328"/>
            <a:ext cx="6091312" cy="1205821"/>
          </a:xfrm>
        </p:spPr>
        <p:txBody>
          <a:bodyPr>
            <a:normAutofit/>
          </a:bodyPr>
          <a:lstStyle/>
          <a:p>
            <a:r>
              <a:rPr lang="tr-TR" sz="3100" b="1" u="sng">
                <a:solidFill>
                  <a:srgbClr val="FEFFFF"/>
                </a:solidFill>
              </a:rPr>
              <a:t>STRAY DOG POPULATION CONTROL</a:t>
            </a:r>
            <a:r>
              <a:rPr lang="en-US" sz="3100" b="1" u="sng">
                <a:solidFill>
                  <a:srgbClr val="FEFFFF"/>
                </a:solidFill>
              </a:rPr>
              <a:t>:</a:t>
            </a:r>
            <a:br>
              <a:rPr lang="en-US" sz="3100" b="1" u="sng">
                <a:solidFill>
                  <a:srgbClr val="FEFFFF"/>
                </a:solidFill>
              </a:rPr>
            </a:br>
            <a:r>
              <a:rPr lang="en-US" sz="3100" b="1" u="sng">
                <a:solidFill>
                  <a:srgbClr val="FEFFFF"/>
                </a:solidFill>
              </a:rPr>
              <a:t>PROJECT PROPOSAL FOR ISTANBUL</a:t>
            </a:r>
            <a:endParaRPr lang="tr-TR" sz="3100" b="1" u="sng">
              <a:solidFill>
                <a:srgbClr val="FEFFFF"/>
              </a:solidFill>
            </a:endParaRPr>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409710" y="3191833"/>
            <a:ext cx="7614996" cy="3563159"/>
          </a:xfrm>
        </p:spPr>
        <p:txBody>
          <a:bodyPr>
            <a:normAutofit fontScale="92500" lnSpcReduction="20000"/>
          </a:bodyPr>
          <a:lstStyle/>
          <a:p>
            <a:pPr marL="0" indent="0" rtl="0">
              <a:spcBef>
                <a:spcPts val="0"/>
              </a:spcBef>
              <a:spcAft>
                <a:spcPts val="600"/>
              </a:spcAft>
              <a:buNone/>
            </a:pPr>
            <a:r>
              <a:rPr lang="en-US" sz="1700" b="1" i="0" u="none" strike="noStrike" dirty="0">
                <a:effectLst/>
              </a:rPr>
              <a:t>‘Neuter and Release’.</a:t>
            </a:r>
            <a:endParaRPr lang="en-US" sz="1700" b="0" dirty="0">
              <a:effectLst/>
            </a:endParaRPr>
          </a:p>
          <a:p>
            <a:pPr marL="0" indent="0" rtl="0">
              <a:spcBef>
                <a:spcPts val="0"/>
              </a:spcBef>
              <a:spcAft>
                <a:spcPts val="600"/>
              </a:spcAft>
              <a:buNone/>
            </a:pPr>
            <a:br>
              <a:rPr lang="en-US" sz="1700" b="0" dirty="0">
                <a:effectLst/>
              </a:rPr>
            </a:br>
            <a:r>
              <a:rPr lang="en-US" sz="1700" b="1" i="1" u="none" strike="noStrike" dirty="0">
                <a:effectLst/>
              </a:rPr>
              <a:t>‘In the long term, control of reproduction is by far the most effective strategy of dog population management’ - </a:t>
            </a:r>
            <a:r>
              <a:rPr lang="en-US" sz="1700" b="0" i="1" u="none" strike="noStrike" dirty="0">
                <a:effectLst/>
              </a:rPr>
              <a:t>W.H.O. Geneva Guidelines for Dog Population Management.</a:t>
            </a:r>
            <a:endParaRPr lang="en-US" sz="1700" b="0" dirty="0">
              <a:effectLst/>
            </a:endParaRPr>
          </a:p>
          <a:p>
            <a:pPr marL="0" indent="0" rtl="0">
              <a:spcBef>
                <a:spcPts val="0"/>
              </a:spcBef>
              <a:spcAft>
                <a:spcPts val="600"/>
              </a:spcAft>
              <a:buNone/>
            </a:pPr>
            <a:br>
              <a:rPr lang="en-US" sz="1700" b="0" dirty="0">
                <a:effectLst/>
              </a:rPr>
            </a:br>
            <a:r>
              <a:rPr lang="en-US" sz="1700" b="0" i="0" u="none" strike="noStrike" dirty="0">
                <a:effectLst/>
              </a:rPr>
              <a:t>Extermination campaigns, for example the recent indiscriminate strychnine poisoning of dogs at night irrespective of whether they are neutered and </a:t>
            </a:r>
          </a:p>
          <a:p>
            <a:pPr marL="0" indent="0" rtl="0">
              <a:spcBef>
                <a:spcPts val="0"/>
              </a:spcBef>
              <a:spcAft>
                <a:spcPts val="600"/>
              </a:spcAft>
              <a:buNone/>
            </a:pPr>
            <a:r>
              <a:rPr lang="en-US" sz="1700" b="0" i="0" u="none" strike="noStrike" dirty="0">
                <a:effectLst/>
              </a:rPr>
              <a:t>vaccinated or indeed pets with owners, have never succeeded in Istanbul. </a:t>
            </a:r>
            <a:endParaRPr lang="en-US" sz="1700" b="0" dirty="0">
              <a:effectLst/>
            </a:endParaRPr>
          </a:p>
          <a:p>
            <a:pPr marL="0" indent="0" rtl="0">
              <a:spcBef>
                <a:spcPts val="0"/>
              </a:spcBef>
              <a:spcAft>
                <a:spcPts val="600"/>
              </a:spcAft>
              <a:buNone/>
            </a:pPr>
            <a:br>
              <a:rPr lang="en-US" sz="1700" b="0" dirty="0">
                <a:effectLst/>
              </a:rPr>
            </a:br>
            <a:r>
              <a:rPr lang="en-US" sz="1700" b="0" i="0" u="none" strike="noStrike" dirty="0">
                <a:effectLst/>
              </a:rPr>
              <a:t>‘Neuter and Release’, the policy advocated by the World Health </a:t>
            </a:r>
            <a:r>
              <a:rPr lang="en-US" sz="1700" b="0" i="0" u="none" strike="noStrike" dirty="0" err="1">
                <a:effectLst/>
              </a:rPr>
              <a:t>Organisation</a:t>
            </a:r>
            <a:r>
              <a:rPr lang="en-US" sz="1700" b="0" i="0" u="none" strike="noStrike" dirty="0">
                <a:effectLst/>
              </a:rPr>
              <a:t> and the World Society for the Protection of Animals, solves the problem permanently, although dogs have to be tolerated on the streets for 3-5 years for it to succeed. Providing it is implemented to the edge of the urban area it is however a permanent and humane solution which politicians can be proud of. </a:t>
            </a:r>
            <a:endParaRPr lang="en-US" sz="1700" b="0" dirty="0">
              <a:effectLst/>
            </a:endParaRPr>
          </a:p>
          <a:p>
            <a:pPr marL="0" indent="0" rtl="0">
              <a:spcBef>
                <a:spcPts val="0"/>
              </a:spcBef>
              <a:spcAft>
                <a:spcPts val="600"/>
              </a:spcAft>
              <a:buNone/>
            </a:pPr>
            <a:br>
              <a:rPr lang="en-US" sz="1700" b="0" dirty="0">
                <a:effectLst/>
              </a:rPr>
            </a:br>
            <a:r>
              <a:rPr lang="en-US" sz="1700" b="0" i="0" u="none" strike="noStrike" dirty="0">
                <a:effectLst/>
              </a:rPr>
              <a:t>Istanbul needs to invest money and effort now to solve the problem for ever.</a:t>
            </a:r>
            <a:br>
              <a:rPr lang="en-US" sz="1100" dirty="0"/>
            </a:br>
            <a:endParaRPr lang="tr-TR" sz="1100" dirty="0"/>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8024706" y="574333"/>
            <a:ext cx="3343407" cy="1663344"/>
          </a:xfrm>
          <a:prstGeom prst="rect">
            <a:avLst/>
          </a:prstGeom>
        </p:spPr>
      </p:pic>
      <p:pic>
        <p:nvPicPr>
          <p:cNvPr id="6" name="Picture 5" descr="A dog lying on the ground&#10;&#10;Description automatically generated with low confidence">
            <a:extLst>
              <a:ext uri="{FF2B5EF4-FFF2-40B4-BE49-F238E27FC236}">
                <a16:creationId xmlns:a16="http://schemas.microsoft.com/office/drawing/2014/main" id="{B15C5859-BB2C-F94C-985C-8102EB865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9890" y="2812010"/>
            <a:ext cx="2153037" cy="3827623"/>
          </a:xfrm>
          <a:prstGeom prst="rect">
            <a:avLst/>
          </a:prstGeom>
        </p:spPr>
      </p:pic>
    </p:spTree>
    <p:extLst>
      <p:ext uri="{BB962C8B-B14F-4D97-AF65-F5344CB8AC3E}">
        <p14:creationId xmlns:p14="http://schemas.microsoft.com/office/powerpoint/2010/main" val="7759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275191" y="244792"/>
            <a:ext cx="7474172" cy="1325563"/>
          </a:xfrm>
        </p:spPr>
        <p:txBody>
          <a:bodyPr>
            <a:normAutofit/>
          </a:bodyPr>
          <a:lstStyle/>
          <a:p>
            <a:r>
              <a:rPr lang="tr-TR" sz="3700" b="1" u="sng" dirty="0">
                <a:solidFill>
                  <a:srgbClr val="C00000"/>
                </a:solidFill>
              </a:rPr>
              <a:t>STRAY DOG POPULATION CONTROL</a:t>
            </a:r>
            <a:r>
              <a:rPr lang="en-US" sz="3700" b="1" u="sng" dirty="0">
                <a:solidFill>
                  <a:srgbClr val="C00000"/>
                </a:solidFill>
              </a:rPr>
              <a:t>:</a:t>
            </a:r>
            <a:br>
              <a:rPr lang="en-US" sz="3700" b="1" u="sng" dirty="0">
                <a:solidFill>
                  <a:srgbClr val="C00000"/>
                </a:solidFill>
              </a:rPr>
            </a:br>
            <a:r>
              <a:rPr lang="en-US" sz="3700" b="1" u="sng" dirty="0">
                <a:solidFill>
                  <a:srgbClr val="C00000"/>
                </a:solidFill>
              </a:rPr>
              <a:t>PROJECT PROPOSAL FOR ISTANBUL</a:t>
            </a:r>
            <a:endParaRPr lang="tr-TR" sz="3700" b="1" u="sng" dirty="0">
              <a:solidFill>
                <a:srgbClr val="C00000"/>
              </a:solidFill>
            </a:endParaRPr>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370884" y="1485291"/>
            <a:ext cx="8862292" cy="5117524"/>
          </a:xfrm>
        </p:spPr>
        <p:txBody>
          <a:bodyPr anchor="ctr">
            <a:normAutofit fontScale="77500" lnSpcReduction="20000"/>
          </a:bodyPr>
          <a:lstStyle/>
          <a:p>
            <a:pPr marL="0" indent="0" algn="ctr" rtl="0">
              <a:spcBef>
                <a:spcPts val="0"/>
              </a:spcBef>
              <a:spcAft>
                <a:spcPts val="0"/>
              </a:spcAft>
              <a:buNone/>
            </a:pPr>
            <a:r>
              <a:rPr lang="en-US" sz="1800" b="1" i="0" u="none" strike="noStrike" dirty="0">
                <a:solidFill>
                  <a:srgbClr val="000000"/>
                </a:solidFill>
                <a:effectLst/>
              </a:rPr>
              <a:t>NEUTER AND RELEASE PLAN</a:t>
            </a:r>
            <a:endParaRPr lang="en-US" sz="1400" b="0" dirty="0">
              <a:effectLst/>
            </a:endParaRPr>
          </a:p>
          <a:p>
            <a:pPr marL="0" indent="0" algn="ctr" rtl="0">
              <a:spcBef>
                <a:spcPts val="0"/>
              </a:spcBef>
              <a:spcAft>
                <a:spcPts val="0"/>
              </a:spcAft>
              <a:buNone/>
            </a:pPr>
            <a:r>
              <a:rPr lang="en-US" sz="1800" b="1" i="0" u="none" strike="noStrike" dirty="0">
                <a:solidFill>
                  <a:srgbClr val="000000"/>
                </a:solidFill>
                <a:effectLst/>
              </a:rPr>
              <a:t>FOR A TYPICAL MUNICIPALITY WITH </a:t>
            </a:r>
            <a:endParaRPr lang="en-US" sz="1400" b="0" dirty="0">
              <a:effectLst/>
            </a:endParaRPr>
          </a:p>
          <a:p>
            <a:pPr marL="0" indent="0" algn="ctr" rtl="0">
              <a:spcBef>
                <a:spcPts val="0"/>
              </a:spcBef>
              <a:spcAft>
                <a:spcPts val="0"/>
              </a:spcAft>
              <a:buNone/>
            </a:pPr>
            <a:r>
              <a:rPr lang="en-US" sz="1800" b="1" i="0" u="none" strike="noStrike" dirty="0">
                <a:solidFill>
                  <a:srgbClr val="000000"/>
                </a:solidFill>
                <a:effectLst/>
              </a:rPr>
              <a:t>4000 STRAY DOGS (human population 407000).</a:t>
            </a:r>
            <a:endParaRPr lang="en-US" sz="1400" b="0" dirty="0">
              <a:effectLst/>
            </a:endParaRPr>
          </a:p>
          <a:p>
            <a:pPr marL="0" indent="0" rtl="0">
              <a:spcBef>
                <a:spcPts val="0"/>
              </a:spcBef>
              <a:spcAft>
                <a:spcPts val="0"/>
              </a:spcAft>
              <a:buNone/>
            </a:pPr>
            <a:r>
              <a:rPr lang="en-US" sz="1800" b="1" i="1" u="none" strike="noStrike" dirty="0">
                <a:solidFill>
                  <a:srgbClr val="000000"/>
                </a:solidFill>
                <a:effectLst/>
              </a:rPr>
              <a:t>Assumptions:</a:t>
            </a:r>
            <a:endParaRPr lang="en-US" sz="1400" b="0" dirty="0">
              <a:effectLst/>
            </a:endParaRPr>
          </a:p>
          <a:p>
            <a:pPr marL="0" indent="0" rtl="0">
              <a:lnSpc>
                <a:spcPct val="160000"/>
              </a:lnSpc>
              <a:spcBef>
                <a:spcPts val="0"/>
              </a:spcBef>
              <a:spcAft>
                <a:spcPts val="0"/>
              </a:spcAft>
              <a:buNone/>
            </a:pPr>
            <a:br>
              <a:rPr lang="en-US" sz="1400" b="0" dirty="0">
                <a:effectLst/>
              </a:rPr>
            </a:br>
            <a:r>
              <a:rPr lang="en-US" sz="1800" b="0" i="0" u="none" strike="noStrike" dirty="0">
                <a:solidFill>
                  <a:srgbClr val="000000"/>
                </a:solidFill>
                <a:effectLst/>
              </a:rPr>
              <a:t>1. That the average life of a </a:t>
            </a:r>
            <a:r>
              <a:rPr lang="en-US" sz="1800" b="1" i="1" u="none" strike="noStrike" dirty="0">
                <a:solidFill>
                  <a:srgbClr val="000000"/>
                </a:solidFill>
                <a:effectLst/>
              </a:rPr>
              <a:t>street dog</a:t>
            </a:r>
            <a:r>
              <a:rPr lang="en-US" sz="1800" b="0" i="0" u="none" strike="noStrike" dirty="0">
                <a:solidFill>
                  <a:srgbClr val="000000"/>
                </a:solidFill>
                <a:effectLst/>
              </a:rPr>
              <a:t> (i.e. all unsupervised dogs free to breed) </a:t>
            </a:r>
            <a:r>
              <a:rPr lang="en-US" sz="1800" b="0" i="0" u="sng" dirty="0">
                <a:solidFill>
                  <a:srgbClr val="000000"/>
                </a:solidFill>
                <a:effectLst/>
              </a:rPr>
              <a:t>which survives to breeding age</a:t>
            </a:r>
            <a:r>
              <a:rPr lang="en-US" sz="1800" b="0" i="0" u="none" strike="noStrike" dirty="0">
                <a:solidFill>
                  <a:srgbClr val="000000"/>
                </a:solidFill>
                <a:effectLst/>
              </a:rPr>
              <a:t> is between 3.5  and 4 years. So 12.5% dies every 6 months.</a:t>
            </a:r>
            <a:endParaRPr lang="en-US" sz="1400" b="0" dirty="0">
              <a:effectLst/>
            </a:endParaRPr>
          </a:p>
          <a:p>
            <a:pPr marL="0" indent="0" rtl="0">
              <a:lnSpc>
                <a:spcPct val="160000"/>
              </a:lnSpc>
              <a:spcBef>
                <a:spcPts val="0"/>
              </a:spcBef>
              <a:spcAft>
                <a:spcPts val="0"/>
              </a:spcAft>
              <a:buNone/>
            </a:pPr>
            <a:r>
              <a:rPr lang="en-US" sz="1800" b="0" i="0" u="none" strike="noStrike" dirty="0">
                <a:solidFill>
                  <a:srgbClr val="000000"/>
                </a:solidFill>
                <a:effectLst/>
              </a:rPr>
              <a:t>2. That the </a:t>
            </a:r>
            <a:r>
              <a:rPr lang="en-US" sz="1800" b="0" i="0" u="none" strike="noStrike" dirty="0" err="1">
                <a:solidFill>
                  <a:srgbClr val="000000"/>
                </a:solidFill>
                <a:effectLst/>
              </a:rPr>
              <a:t>male:female</a:t>
            </a:r>
            <a:r>
              <a:rPr lang="en-US" sz="1800" b="0" i="0" u="none" strike="noStrike" dirty="0">
                <a:solidFill>
                  <a:srgbClr val="000000"/>
                </a:solidFill>
                <a:effectLst/>
              </a:rPr>
              <a:t> population at birth and the death rate are 50:50 (although the ‘owned’ dog population may </a:t>
            </a:r>
          </a:p>
          <a:p>
            <a:pPr marL="0" indent="0" rtl="0">
              <a:lnSpc>
                <a:spcPct val="160000"/>
              </a:lnSpc>
              <a:spcBef>
                <a:spcPts val="0"/>
              </a:spcBef>
              <a:spcAft>
                <a:spcPts val="0"/>
              </a:spcAft>
              <a:buNone/>
            </a:pPr>
            <a:r>
              <a:rPr lang="en-US" sz="1800" b="0" i="0" u="none" strike="noStrike" dirty="0">
                <a:solidFill>
                  <a:srgbClr val="000000"/>
                </a:solidFill>
                <a:effectLst/>
              </a:rPr>
              <a:t>be slightly more biased towards males in reality).</a:t>
            </a:r>
            <a:endParaRPr lang="en-US" sz="1400" b="0" dirty="0">
              <a:effectLst/>
            </a:endParaRPr>
          </a:p>
          <a:p>
            <a:pPr marL="0" indent="0" rtl="0">
              <a:lnSpc>
                <a:spcPct val="160000"/>
              </a:lnSpc>
              <a:spcBef>
                <a:spcPts val="0"/>
              </a:spcBef>
              <a:spcAft>
                <a:spcPts val="0"/>
              </a:spcAft>
              <a:buNone/>
            </a:pPr>
            <a:r>
              <a:rPr lang="en-US" sz="1800" b="0" i="0" u="none" strike="noStrike" dirty="0">
                <a:solidFill>
                  <a:srgbClr val="000000"/>
                </a:solidFill>
                <a:effectLst/>
              </a:rPr>
              <a:t>3. That a well trained vet team can neuter 9 females and 1 or 2 males per day.</a:t>
            </a:r>
            <a:endParaRPr lang="en-US" sz="1400" b="0" dirty="0">
              <a:effectLst/>
            </a:endParaRPr>
          </a:p>
          <a:p>
            <a:pPr marL="0" indent="0" rtl="0">
              <a:lnSpc>
                <a:spcPct val="160000"/>
              </a:lnSpc>
              <a:spcBef>
                <a:spcPts val="0"/>
              </a:spcBef>
              <a:spcAft>
                <a:spcPts val="0"/>
              </a:spcAft>
              <a:buNone/>
            </a:pPr>
            <a:r>
              <a:rPr lang="en-US" sz="1800" b="0" i="0" u="none" strike="noStrike" dirty="0">
                <a:solidFill>
                  <a:srgbClr val="000000"/>
                </a:solidFill>
                <a:effectLst/>
              </a:rPr>
              <a:t>4. That recuperation facilities are available for 50 dogs per clinic.</a:t>
            </a:r>
            <a:endParaRPr lang="en-US" sz="1400" b="0" dirty="0">
              <a:effectLst/>
            </a:endParaRPr>
          </a:p>
          <a:p>
            <a:pPr marL="0" indent="0" rtl="0">
              <a:lnSpc>
                <a:spcPct val="160000"/>
              </a:lnSpc>
              <a:spcBef>
                <a:spcPts val="0"/>
              </a:spcBef>
              <a:spcAft>
                <a:spcPts val="0"/>
              </a:spcAft>
              <a:buNone/>
            </a:pPr>
            <a:r>
              <a:rPr lang="en-US" sz="1800" b="0" i="0" u="none" strike="noStrike" dirty="0">
                <a:solidFill>
                  <a:srgbClr val="000000"/>
                </a:solidFill>
                <a:effectLst/>
              </a:rPr>
              <a:t>5. That all females have 2 litters per annum with 8 live births per litter. Although this is high for feral dogs, up to 70% of the dogs may be ‘owned’ or abandoned owned dogs.</a:t>
            </a:r>
            <a:endParaRPr lang="en-US" sz="1400" b="0" dirty="0">
              <a:effectLst/>
            </a:endParaRPr>
          </a:p>
          <a:p>
            <a:pPr marL="0" indent="0" rtl="0">
              <a:lnSpc>
                <a:spcPct val="160000"/>
              </a:lnSpc>
              <a:spcBef>
                <a:spcPts val="0"/>
              </a:spcBef>
              <a:spcAft>
                <a:spcPts val="0"/>
              </a:spcAft>
              <a:buNone/>
            </a:pPr>
            <a:r>
              <a:rPr lang="en-US" sz="1800" b="0" i="0" u="none" strike="noStrike" dirty="0">
                <a:solidFill>
                  <a:srgbClr val="000000"/>
                </a:solidFill>
                <a:effectLst/>
              </a:rPr>
              <a:t>6. That 50% of live puppies dies before they can breed.</a:t>
            </a:r>
            <a:endParaRPr lang="en-US" sz="1400" b="0" dirty="0">
              <a:effectLst/>
            </a:endParaRPr>
          </a:p>
          <a:p>
            <a:pPr marL="0" indent="0" rtl="0">
              <a:lnSpc>
                <a:spcPct val="160000"/>
              </a:lnSpc>
              <a:spcBef>
                <a:spcPts val="0"/>
              </a:spcBef>
              <a:spcAft>
                <a:spcPts val="0"/>
              </a:spcAft>
              <a:buNone/>
            </a:pPr>
            <a:r>
              <a:rPr lang="en-US" sz="1800" b="0" i="0" u="none" strike="noStrike" dirty="0">
                <a:solidFill>
                  <a:srgbClr val="000000"/>
                </a:solidFill>
                <a:effectLst/>
              </a:rPr>
              <a:t>7. That only the same number of surviving puppies will live until breeding age as older dogs which die during the same period for as long as the carrying capacity of the area is full; and that the others die of hunger, weakness etc.</a:t>
            </a:r>
            <a:endParaRPr lang="en-US" sz="1400" b="0" dirty="0">
              <a:effectLst/>
            </a:endParaRPr>
          </a:p>
          <a:p>
            <a:pPr marL="0" indent="0" rtl="0">
              <a:lnSpc>
                <a:spcPct val="160000"/>
              </a:lnSpc>
              <a:spcBef>
                <a:spcPts val="0"/>
              </a:spcBef>
              <a:spcAft>
                <a:spcPts val="0"/>
              </a:spcAft>
              <a:buNone/>
            </a:pPr>
            <a:r>
              <a:rPr lang="en-US" sz="1800" b="0" i="0" u="none" strike="noStrike" dirty="0">
                <a:solidFill>
                  <a:srgbClr val="000000"/>
                </a:solidFill>
                <a:effectLst/>
              </a:rPr>
              <a:t>8. That clinics </a:t>
            </a:r>
            <a:r>
              <a:rPr lang="en-US" sz="1800" b="0" i="0" u="none" strike="noStrike" dirty="0" err="1">
                <a:solidFill>
                  <a:srgbClr val="000000"/>
                </a:solidFill>
                <a:effectLst/>
              </a:rPr>
              <a:t>practise</a:t>
            </a:r>
            <a:r>
              <a:rPr lang="en-US" sz="1800" b="0" i="0" u="none" strike="noStrike" dirty="0">
                <a:solidFill>
                  <a:srgbClr val="000000"/>
                </a:solidFill>
                <a:effectLst/>
              </a:rPr>
              <a:t> early age neutering from age 3 months upwards if necessary on litters of surviving puppies, rather than releasing puppies un-neutered.</a:t>
            </a:r>
            <a:endParaRPr lang="en-US" sz="1400" b="0" dirty="0">
              <a:effectLst/>
            </a:endParaRPr>
          </a:p>
          <a:p>
            <a:pPr marL="0" indent="0" rtl="0">
              <a:spcBef>
                <a:spcPts val="0"/>
              </a:spcBef>
              <a:spcAft>
                <a:spcPts val="0"/>
              </a:spcAft>
              <a:buNone/>
            </a:pPr>
            <a:br>
              <a:rPr lang="en-US" sz="1400" dirty="0"/>
            </a:br>
            <a:br>
              <a:rPr lang="en-US" sz="1000" dirty="0"/>
            </a:br>
            <a:endParaRPr lang="tr-TR" sz="1200" dirty="0"/>
          </a:p>
        </p:txBody>
      </p:sp>
      <p:sp>
        <p:nvSpPr>
          <p:cNvPr id="13"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8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9254442" y="3065306"/>
            <a:ext cx="1462088" cy="727388"/>
          </a:xfrm>
          <a:prstGeom prst="rect">
            <a:avLst/>
          </a:prstGeom>
        </p:spPr>
      </p:pic>
    </p:spTree>
    <p:extLst>
      <p:ext uri="{BB962C8B-B14F-4D97-AF65-F5344CB8AC3E}">
        <p14:creationId xmlns:p14="http://schemas.microsoft.com/office/powerpoint/2010/main" val="276430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275191" y="244792"/>
            <a:ext cx="7474172" cy="1325563"/>
          </a:xfrm>
        </p:spPr>
        <p:txBody>
          <a:bodyPr>
            <a:normAutofit/>
          </a:bodyPr>
          <a:lstStyle/>
          <a:p>
            <a:r>
              <a:rPr lang="tr-TR" sz="3700" b="1" u="sng" dirty="0">
                <a:solidFill>
                  <a:srgbClr val="C00000"/>
                </a:solidFill>
              </a:rPr>
              <a:t>STRAY DOG POPULATION CONTROL</a:t>
            </a:r>
            <a:r>
              <a:rPr lang="en-US" sz="3700" b="1" u="sng" dirty="0">
                <a:solidFill>
                  <a:srgbClr val="C00000"/>
                </a:solidFill>
              </a:rPr>
              <a:t>:</a:t>
            </a:r>
            <a:br>
              <a:rPr lang="en-US" sz="3700" b="1" u="sng" dirty="0">
                <a:solidFill>
                  <a:srgbClr val="C00000"/>
                </a:solidFill>
              </a:rPr>
            </a:br>
            <a:r>
              <a:rPr lang="en-US" sz="3700" b="1" u="sng" dirty="0">
                <a:solidFill>
                  <a:srgbClr val="C00000"/>
                </a:solidFill>
              </a:rPr>
              <a:t>PROJECT PROPOSAL FOR ISTANBUL</a:t>
            </a:r>
            <a:endParaRPr lang="tr-TR" sz="3700" b="1" u="sng" dirty="0">
              <a:solidFill>
                <a:srgbClr val="C00000"/>
              </a:solidFill>
            </a:endParaRPr>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370884" y="1485291"/>
            <a:ext cx="8862292" cy="5117524"/>
          </a:xfrm>
        </p:spPr>
        <p:txBody>
          <a:bodyPr anchor="ctr">
            <a:normAutofit fontScale="92500" lnSpcReduction="10000"/>
          </a:bodyPr>
          <a:lstStyle/>
          <a:p>
            <a:pPr marL="0" indent="0" algn="ctr" rtl="0">
              <a:spcBef>
                <a:spcPts val="0"/>
              </a:spcBef>
              <a:spcAft>
                <a:spcPts val="0"/>
              </a:spcAft>
              <a:buNone/>
            </a:pPr>
            <a:r>
              <a:rPr lang="en-US" sz="1800" b="1" i="0" u="none" strike="noStrike" dirty="0">
                <a:solidFill>
                  <a:srgbClr val="000000"/>
                </a:solidFill>
                <a:effectLst/>
              </a:rPr>
              <a:t>NEUTER AND RELEASE PLAN</a:t>
            </a:r>
            <a:endParaRPr lang="en-US" sz="1400" b="0" dirty="0">
              <a:effectLst/>
            </a:endParaRPr>
          </a:p>
          <a:p>
            <a:pPr marL="0" indent="0" algn="ctr" rtl="0">
              <a:spcBef>
                <a:spcPts val="0"/>
              </a:spcBef>
              <a:spcAft>
                <a:spcPts val="0"/>
              </a:spcAft>
              <a:buNone/>
            </a:pPr>
            <a:r>
              <a:rPr lang="en-US" sz="1800" b="1" i="0" u="none" strike="noStrike" dirty="0">
                <a:solidFill>
                  <a:srgbClr val="000000"/>
                </a:solidFill>
                <a:effectLst/>
              </a:rPr>
              <a:t>FOR A TYPICAL MUNICIPALITY WITH </a:t>
            </a:r>
            <a:endParaRPr lang="en-US" sz="1400" b="0" dirty="0">
              <a:effectLst/>
            </a:endParaRPr>
          </a:p>
          <a:p>
            <a:pPr marL="0" indent="0" algn="ctr" rtl="0">
              <a:spcBef>
                <a:spcPts val="0"/>
              </a:spcBef>
              <a:spcAft>
                <a:spcPts val="0"/>
              </a:spcAft>
              <a:buNone/>
            </a:pPr>
            <a:r>
              <a:rPr lang="en-US" sz="1800" b="1" i="0" u="none" strike="noStrike" dirty="0">
                <a:solidFill>
                  <a:srgbClr val="000000"/>
                </a:solidFill>
                <a:effectLst/>
              </a:rPr>
              <a:t>4000 STRAY DOGS (human population 407000).</a:t>
            </a:r>
            <a:endParaRPr lang="en-US" sz="1400" b="0" dirty="0">
              <a:effectLst/>
            </a:endParaRPr>
          </a:p>
          <a:p>
            <a:pPr marL="0" indent="0" rtl="0">
              <a:spcBef>
                <a:spcPts val="0"/>
              </a:spcBef>
              <a:spcAft>
                <a:spcPts val="0"/>
              </a:spcAft>
              <a:buNone/>
            </a:pPr>
            <a:r>
              <a:rPr lang="en-US" sz="1800" b="1" i="1" u="none" strike="noStrike" dirty="0">
                <a:solidFill>
                  <a:srgbClr val="000000"/>
                </a:solidFill>
                <a:effectLst/>
              </a:rPr>
              <a:t>Assumptions:</a:t>
            </a:r>
            <a:endParaRPr lang="en-US" sz="1400" b="0" dirty="0">
              <a:effectLst/>
            </a:endParaRPr>
          </a:p>
          <a:p>
            <a:pPr marL="0" indent="0">
              <a:lnSpc>
                <a:spcPct val="150000"/>
              </a:lnSpc>
              <a:spcBef>
                <a:spcPts val="0"/>
              </a:spcBef>
              <a:buNone/>
            </a:pPr>
            <a:r>
              <a:rPr lang="en-US" sz="1500" dirty="0">
                <a:solidFill>
                  <a:srgbClr val="000000"/>
                </a:solidFill>
              </a:rPr>
              <a:t>9. That the female dogs which die naturally (250 per half year for the first 5 years of the project) do not breed in the half year of their deaths, or if they do, that none of their puppies survives.</a:t>
            </a:r>
          </a:p>
          <a:p>
            <a:pPr marL="0" indent="0">
              <a:lnSpc>
                <a:spcPct val="150000"/>
              </a:lnSpc>
              <a:spcBef>
                <a:spcPts val="0"/>
              </a:spcBef>
              <a:buNone/>
            </a:pPr>
            <a:r>
              <a:rPr lang="en-US" sz="1500" dirty="0">
                <a:solidFill>
                  <a:srgbClr val="000000"/>
                </a:solidFill>
              </a:rPr>
              <a:t>10. That each clinic employs two dog catching/release teams at night and one team during the day 6 days per week. SHKD caught and neutered 289 dogs in the first 3 months of 2000 in Besiktas with one dog catching team. A target of </a:t>
            </a:r>
          </a:p>
          <a:p>
            <a:pPr marL="0" indent="0">
              <a:lnSpc>
                <a:spcPct val="150000"/>
              </a:lnSpc>
              <a:spcBef>
                <a:spcPts val="0"/>
              </a:spcBef>
              <a:buNone/>
            </a:pPr>
            <a:r>
              <a:rPr lang="en-US" sz="1500" dirty="0">
                <a:solidFill>
                  <a:srgbClr val="000000"/>
                </a:solidFill>
              </a:rPr>
              <a:t>90 dogs per team per month is therefore feasible.</a:t>
            </a:r>
          </a:p>
          <a:p>
            <a:pPr marL="0" indent="0">
              <a:lnSpc>
                <a:spcPct val="150000"/>
              </a:lnSpc>
              <a:spcBef>
                <a:spcPts val="0"/>
              </a:spcBef>
              <a:buNone/>
            </a:pPr>
            <a:r>
              <a:rPr lang="en-US" sz="1500" dirty="0">
                <a:solidFill>
                  <a:srgbClr val="000000"/>
                </a:solidFill>
              </a:rPr>
              <a:t>11. That dog owners who allow their dogs to stray, or who abandon them, will bring them to the clinic for free </a:t>
            </a:r>
          </a:p>
          <a:p>
            <a:pPr marL="0" indent="0">
              <a:lnSpc>
                <a:spcPct val="150000"/>
              </a:lnSpc>
              <a:spcBef>
                <a:spcPts val="0"/>
              </a:spcBef>
              <a:buNone/>
            </a:pPr>
            <a:r>
              <a:rPr lang="en-US" sz="1500" dirty="0">
                <a:solidFill>
                  <a:srgbClr val="000000"/>
                </a:solidFill>
              </a:rPr>
              <a:t>neutering and vaccination and will therefore not distort the diminishing reproduction rate, or alternatively, that all of such abandoned dogs can be picked up.</a:t>
            </a:r>
          </a:p>
          <a:p>
            <a:pPr marL="0" indent="0">
              <a:lnSpc>
                <a:spcPct val="150000"/>
              </a:lnSpc>
              <a:spcBef>
                <a:spcPts val="0"/>
              </a:spcBef>
              <a:buNone/>
            </a:pPr>
            <a:r>
              <a:rPr lang="en-US" sz="1500" dirty="0">
                <a:solidFill>
                  <a:srgbClr val="000000"/>
                </a:solidFill>
              </a:rPr>
              <a:t>12. That priority is given to neutering females before males. The neutering of males has limited short term impact on the population.</a:t>
            </a:r>
          </a:p>
          <a:p>
            <a:pPr marL="0" indent="0">
              <a:lnSpc>
                <a:spcPct val="150000"/>
              </a:lnSpc>
              <a:spcBef>
                <a:spcPts val="0"/>
              </a:spcBef>
              <a:buNone/>
            </a:pPr>
            <a:r>
              <a:rPr lang="en-US" sz="1500" dirty="0">
                <a:solidFill>
                  <a:srgbClr val="000000"/>
                </a:solidFill>
              </a:rPr>
              <a:t>13. That all surrounding municipalities follow the same policy to the edge of the conurbation.</a:t>
            </a:r>
          </a:p>
          <a:p>
            <a:pPr marL="0" indent="0">
              <a:lnSpc>
                <a:spcPct val="150000"/>
              </a:lnSpc>
              <a:spcBef>
                <a:spcPts val="0"/>
              </a:spcBef>
              <a:buNone/>
            </a:pPr>
            <a:r>
              <a:rPr lang="en-US" sz="1500" dirty="0">
                <a:solidFill>
                  <a:srgbClr val="000000"/>
                </a:solidFill>
              </a:rPr>
              <a:t>14. That 70% of females are caught and neutered in the first 6 months. That 80% of the remaining fertile females are caught and neutered in the next 18 months. And that 90% of remaining fertile females are done in the fifth and sixth 6 month seasons when our teams will have more time to concentrate on catching difficult dogs.</a:t>
            </a:r>
          </a:p>
          <a:p>
            <a:endParaRPr lang="tr-TR" sz="1200" dirty="0"/>
          </a:p>
        </p:txBody>
      </p:sp>
      <p:sp>
        <p:nvSpPr>
          <p:cNvPr id="13"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8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9254442" y="3065306"/>
            <a:ext cx="1462088" cy="727388"/>
          </a:xfrm>
          <a:prstGeom prst="rect">
            <a:avLst/>
          </a:prstGeom>
        </p:spPr>
      </p:pic>
    </p:spTree>
    <p:extLst>
      <p:ext uri="{BB962C8B-B14F-4D97-AF65-F5344CB8AC3E}">
        <p14:creationId xmlns:p14="http://schemas.microsoft.com/office/powerpoint/2010/main" val="4153546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275191" y="244792"/>
            <a:ext cx="7474172" cy="1325563"/>
          </a:xfrm>
        </p:spPr>
        <p:txBody>
          <a:bodyPr>
            <a:normAutofit/>
          </a:bodyPr>
          <a:lstStyle/>
          <a:p>
            <a:r>
              <a:rPr lang="tr-TR" sz="3700" b="1" u="sng" dirty="0">
                <a:solidFill>
                  <a:srgbClr val="C00000"/>
                </a:solidFill>
              </a:rPr>
              <a:t>STRAY DOG POPULATION CONTROL</a:t>
            </a:r>
            <a:r>
              <a:rPr lang="en-US" sz="3700" b="1" u="sng" dirty="0">
                <a:solidFill>
                  <a:srgbClr val="C00000"/>
                </a:solidFill>
              </a:rPr>
              <a:t>:</a:t>
            </a:r>
            <a:br>
              <a:rPr lang="en-US" sz="3700" b="1" u="sng" dirty="0">
                <a:solidFill>
                  <a:srgbClr val="C00000"/>
                </a:solidFill>
              </a:rPr>
            </a:br>
            <a:r>
              <a:rPr lang="en-US" sz="3700" b="1" u="sng" dirty="0">
                <a:solidFill>
                  <a:srgbClr val="C00000"/>
                </a:solidFill>
              </a:rPr>
              <a:t>PROJECT PROPOSAL FOR ISTANBUL</a:t>
            </a:r>
            <a:endParaRPr lang="tr-TR" sz="3700" b="1" u="sng" dirty="0">
              <a:solidFill>
                <a:srgbClr val="C00000"/>
              </a:solidFill>
            </a:endParaRPr>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370884" y="1485291"/>
            <a:ext cx="8862292" cy="5117524"/>
          </a:xfrm>
        </p:spPr>
        <p:txBody>
          <a:bodyPr anchor="ctr">
            <a:normAutofit/>
          </a:bodyPr>
          <a:lstStyle/>
          <a:p>
            <a:pPr marL="0" indent="0" algn="ctr" rtl="0">
              <a:spcBef>
                <a:spcPts val="0"/>
              </a:spcBef>
              <a:spcAft>
                <a:spcPts val="0"/>
              </a:spcAft>
              <a:buNone/>
            </a:pPr>
            <a:r>
              <a:rPr lang="en-US" sz="1800" b="1" i="0" u="none" strike="noStrike" dirty="0">
                <a:solidFill>
                  <a:srgbClr val="000000"/>
                </a:solidFill>
                <a:effectLst/>
              </a:rPr>
              <a:t>NEUTER AND RELEASE PLAN</a:t>
            </a:r>
            <a:endParaRPr lang="en-US" sz="1400" b="0" dirty="0">
              <a:effectLst/>
            </a:endParaRPr>
          </a:p>
          <a:p>
            <a:pPr marL="0" indent="0" algn="ctr" rtl="0">
              <a:spcBef>
                <a:spcPts val="0"/>
              </a:spcBef>
              <a:spcAft>
                <a:spcPts val="0"/>
              </a:spcAft>
              <a:buNone/>
            </a:pPr>
            <a:r>
              <a:rPr lang="en-US" sz="1800" b="1" i="0" u="none" strike="noStrike" dirty="0">
                <a:solidFill>
                  <a:srgbClr val="000000"/>
                </a:solidFill>
                <a:effectLst/>
              </a:rPr>
              <a:t>FOR A TYPICAL MUNICIPALITY WITH </a:t>
            </a:r>
            <a:endParaRPr lang="en-US" sz="1400" b="0" dirty="0">
              <a:effectLst/>
            </a:endParaRPr>
          </a:p>
          <a:p>
            <a:pPr marL="0" indent="0" algn="ctr" rtl="0">
              <a:spcBef>
                <a:spcPts val="0"/>
              </a:spcBef>
              <a:spcAft>
                <a:spcPts val="0"/>
              </a:spcAft>
              <a:buNone/>
            </a:pPr>
            <a:r>
              <a:rPr lang="en-US" sz="1800" b="1" i="0" u="none" strike="noStrike" dirty="0">
                <a:solidFill>
                  <a:srgbClr val="000000"/>
                </a:solidFill>
                <a:effectLst/>
              </a:rPr>
              <a:t>4000 STRAY DOGS (human population 407000).</a:t>
            </a:r>
            <a:endParaRPr lang="en-US" sz="1400" b="0" dirty="0">
              <a:effectLst/>
            </a:endParaRPr>
          </a:p>
          <a:p>
            <a:pPr marL="0" indent="0" rtl="0">
              <a:spcBef>
                <a:spcPts val="0"/>
              </a:spcBef>
              <a:spcAft>
                <a:spcPts val="0"/>
              </a:spcAft>
              <a:buNone/>
            </a:pPr>
            <a:r>
              <a:rPr lang="en-US" sz="1800" b="1" i="1" u="none" strike="noStrike" dirty="0">
                <a:solidFill>
                  <a:srgbClr val="000000"/>
                </a:solidFill>
                <a:effectLst/>
              </a:rPr>
              <a:t>Results:</a:t>
            </a:r>
          </a:p>
          <a:p>
            <a:pPr marL="0" indent="0" rtl="0">
              <a:spcBef>
                <a:spcPts val="0"/>
              </a:spcBef>
              <a:spcAft>
                <a:spcPts val="0"/>
              </a:spcAft>
              <a:buNone/>
            </a:pPr>
            <a:br>
              <a:rPr lang="en-US" sz="1400" dirty="0">
                <a:solidFill>
                  <a:srgbClr val="000000"/>
                </a:solidFill>
              </a:rPr>
            </a:br>
            <a:r>
              <a:rPr lang="en-US" sz="1600" dirty="0">
                <a:solidFill>
                  <a:srgbClr val="000000"/>
                </a:solidFill>
              </a:rPr>
              <a:t>- Within 1 year over 90% of the stray dog population is vaccinated against rabies.</a:t>
            </a:r>
          </a:p>
          <a:p>
            <a:pPr marL="0" indent="0">
              <a:lnSpc>
                <a:spcPct val="140000"/>
              </a:lnSpc>
              <a:spcBef>
                <a:spcPts val="0"/>
              </a:spcBef>
              <a:spcAft>
                <a:spcPts val="0"/>
              </a:spcAft>
              <a:buNone/>
            </a:pPr>
            <a:r>
              <a:rPr lang="en-US" sz="1600" dirty="0">
                <a:solidFill>
                  <a:srgbClr val="000000"/>
                </a:solidFill>
              </a:rPr>
              <a:t>- Within 5 years the stray dog population is reduced to 27.8% of present levels.</a:t>
            </a:r>
          </a:p>
          <a:p>
            <a:pPr marL="0" indent="0">
              <a:lnSpc>
                <a:spcPct val="140000"/>
              </a:lnSpc>
              <a:spcBef>
                <a:spcPts val="0"/>
              </a:spcBef>
              <a:spcAft>
                <a:spcPts val="0"/>
              </a:spcAft>
              <a:buNone/>
            </a:pPr>
            <a:r>
              <a:rPr lang="en-US" sz="1600" dirty="0">
                <a:solidFill>
                  <a:srgbClr val="000000"/>
                </a:solidFill>
              </a:rPr>
              <a:t>- Within 6 years the stray dog population is virtually eliminated (as in W. Europe).</a:t>
            </a:r>
          </a:p>
          <a:p>
            <a:pPr marL="0" indent="0">
              <a:lnSpc>
                <a:spcPct val="140000"/>
              </a:lnSpc>
              <a:spcBef>
                <a:spcPts val="0"/>
              </a:spcBef>
              <a:spcAft>
                <a:spcPts val="0"/>
              </a:spcAft>
              <a:buNone/>
            </a:pPr>
            <a:br>
              <a:rPr lang="en-US" sz="1600" dirty="0">
                <a:solidFill>
                  <a:srgbClr val="000000"/>
                </a:solidFill>
              </a:rPr>
            </a:br>
            <a:r>
              <a:rPr lang="en-US" sz="1600" dirty="0">
                <a:solidFill>
                  <a:srgbClr val="000000"/>
                </a:solidFill>
              </a:rPr>
              <a:t>If more females than 645 can be caught in the 2nd 6 month period - i.e. 725 females (90% of the remaining fertile females incl. puppies) - the process will be speeded up.</a:t>
            </a:r>
          </a:p>
          <a:p>
            <a:pPr marL="0" indent="0">
              <a:lnSpc>
                <a:spcPct val="140000"/>
              </a:lnSpc>
              <a:spcBef>
                <a:spcPts val="0"/>
              </a:spcBef>
              <a:spcAft>
                <a:spcPts val="0"/>
              </a:spcAft>
              <a:buNone/>
            </a:pPr>
            <a:r>
              <a:rPr lang="en-US" sz="1600" dirty="0">
                <a:solidFill>
                  <a:srgbClr val="000000"/>
                </a:solidFill>
              </a:rPr>
              <a:t>If the average life span of the female street dogs is 2.5 to 3 years rather than the 3.5 to 4 years projected the stray dog population will almost die out within 4 years. </a:t>
            </a:r>
          </a:p>
          <a:p>
            <a:pPr marL="0" indent="0">
              <a:buNone/>
            </a:pPr>
            <a:br>
              <a:rPr lang="en-US" sz="1000" dirty="0"/>
            </a:br>
            <a:endParaRPr lang="tr-TR" sz="1200" dirty="0"/>
          </a:p>
        </p:txBody>
      </p:sp>
      <p:sp>
        <p:nvSpPr>
          <p:cNvPr id="13"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8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9254442" y="3065306"/>
            <a:ext cx="1462088" cy="727388"/>
          </a:xfrm>
          <a:prstGeom prst="rect">
            <a:avLst/>
          </a:prstGeom>
        </p:spPr>
      </p:pic>
      <p:pic>
        <p:nvPicPr>
          <p:cNvPr id="6" name="Picture 5" descr="A picture containing tree, outdoor, sky, ground&#10;&#10;Description automatically generated">
            <a:extLst>
              <a:ext uri="{FF2B5EF4-FFF2-40B4-BE49-F238E27FC236}">
                <a16:creationId xmlns:a16="http://schemas.microsoft.com/office/drawing/2014/main" id="{98F4AF01-8EB8-014A-B35D-5F3312A68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066" y="-2"/>
            <a:ext cx="3132667" cy="2349500"/>
          </a:xfrm>
          <a:prstGeom prst="rect">
            <a:avLst/>
          </a:prstGeom>
        </p:spPr>
      </p:pic>
    </p:spTree>
    <p:extLst>
      <p:ext uri="{BB962C8B-B14F-4D97-AF65-F5344CB8AC3E}">
        <p14:creationId xmlns:p14="http://schemas.microsoft.com/office/powerpoint/2010/main" val="585243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275191" y="244792"/>
            <a:ext cx="7474172" cy="1325563"/>
          </a:xfrm>
        </p:spPr>
        <p:txBody>
          <a:bodyPr>
            <a:normAutofit/>
          </a:bodyPr>
          <a:lstStyle/>
          <a:p>
            <a:r>
              <a:rPr lang="tr-TR" sz="3700" b="1" u="sng" dirty="0">
                <a:solidFill>
                  <a:srgbClr val="C00000"/>
                </a:solidFill>
              </a:rPr>
              <a:t>STRAY DOG POPULATION CONTROL</a:t>
            </a:r>
            <a:r>
              <a:rPr lang="en-US" sz="3700" b="1" u="sng" dirty="0">
                <a:solidFill>
                  <a:srgbClr val="C00000"/>
                </a:solidFill>
              </a:rPr>
              <a:t>:</a:t>
            </a:r>
            <a:br>
              <a:rPr lang="en-US" sz="3700" b="1" u="sng" dirty="0">
                <a:solidFill>
                  <a:srgbClr val="C00000"/>
                </a:solidFill>
              </a:rPr>
            </a:br>
            <a:r>
              <a:rPr lang="en-US" sz="3700" b="1" u="sng" dirty="0">
                <a:solidFill>
                  <a:srgbClr val="C00000"/>
                </a:solidFill>
              </a:rPr>
              <a:t>PROJECT PROPOSAL FOR ISTANBUL</a:t>
            </a:r>
            <a:endParaRPr lang="tr-TR" sz="3700" b="1" u="sng" dirty="0">
              <a:solidFill>
                <a:srgbClr val="C00000"/>
              </a:solidFill>
            </a:endParaRPr>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370884" y="1570353"/>
            <a:ext cx="3733283" cy="5117524"/>
          </a:xfrm>
        </p:spPr>
        <p:txBody>
          <a:bodyPr anchor="ctr">
            <a:normAutofit lnSpcReduction="10000"/>
          </a:bodyPr>
          <a:lstStyle/>
          <a:p>
            <a:pPr marL="0" indent="0" rtl="0">
              <a:spcBef>
                <a:spcPts val="0"/>
              </a:spcBef>
              <a:spcAft>
                <a:spcPts val="0"/>
              </a:spcAft>
              <a:buNone/>
            </a:pPr>
            <a:r>
              <a:rPr lang="en-US" sz="1100" b="1" i="0" u="none" strike="noStrike" dirty="0">
                <a:solidFill>
                  <a:srgbClr val="000000"/>
                </a:solidFill>
                <a:effectLst/>
              </a:rPr>
              <a:t>Personnel required in each clinic (Year 1).</a:t>
            </a:r>
            <a:endParaRPr lang="en-US" sz="1000" b="0" dirty="0">
              <a:effectLst/>
            </a:endParaRPr>
          </a:p>
          <a:p>
            <a:pPr rtl="0">
              <a:spcBef>
                <a:spcPts val="0"/>
              </a:spcBef>
              <a:spcAft>
                <a:spcPts val="0"/>
              </a:spcAft>
            </a:pPr>
            <a:r>
              <a:rPr lang="en-US" sz="1100" b="0" i="1" u="none" strike="noStrike" dirty="0">
                <a:solidFill>
                  <a:srgbClr val="000000"/>
                </a:solidFill>
                <a:effectLst/>
              </a:rPr>
              <a:t>Wage costs incl. tax and SSK.</a:t>
            </a:r>
            <a:endParaRPr lang="en-US" sz="1000" b="0" dirty="0">
              <a:effectLst/>
            </a:endParaRPr>
          </a:p>
          <a:p>
            <a:pPr rtl="0">
              <a:spcBef>
                <a:spcPts val="0"/>
              </a:spcBef>
              <a:spcAft>
                <a:spcPts val="0"/>
              </a:spcAft>
            </a:pPr>
            <a:r>
              <a:rPr lang="en-US" sz="1100" b="0" i="0" u="none" strike="noStrike" dirty="0">
                <a:solidFill>
                  <a:srgbClr val="000000"/>
                </a:solidFill>
                <a:effectLst/>
              </a:rPr>
              <a:t>Manager          $ 625</a:t>
            </a:r>
            <a:endParaRPr lang="en-US" sz="1000" b="0" dirty="0">
              <a:effectLst/>
            </a:endParaRPr>
          </a:p>
          <a:p>
            <a:pPr rtl="0">
              <a:spcBef>
                <a:spcPts val="0"/>
              </a:spcBef>
              <a:spcAft>
                <a:spcPts val="0"/>
              </a:spcAft>
            </a:pPr>
            <a:r>
              <a:rPr lang="en-US" sz="1100" b="0" i="0" u="none" strike="noStrike" dirty="0">
                <a:solidFill>
                  <a:srgbClr val="000000"/>
                </a:solidFill>
                <a:effectLst/>
              </a:rPr>
              <a:t>Vet                  $ 730</a:t>
            </a:r>
            <a:endParaRPr lang="en-US" sz="1000" b="0" dirty="0">
              <a:effectLst/>
            </a:endParaRPr>
          </a:p>
          <a:p>
            <a:pPr rtl="0">
              <a:spcBef>
                <a:spcPts val="0"/>
              </a:spcBef>
              <a:spcAft>
                <a:spcPts val="0"/>
              </a:spcAft>
            </a:pPr>
            <a:r>
              <a:rPr lang="en-US" sz="1100" b="0" i="0" u="none" strike="noStrike" dirty="0">
                <a:solidFill>
                  <a:srgbClr val="000000"/>
                </a:solidFill>
                <a:effectLst/>
              </a:rPr>
              <a:t>4 drivers          $ 500 each</a:t>
            </a:r>
            <a:endParaRPr lang="en-US" sz="1000" b="0" dirty="0">
              <a:effectLst/>
            </a:endParaRPr>
          </a:p>
          <a:p>
            <a:pPr rtl="0">
              <a:spcBef>
                <a:spcPts val="0"/>
              </a:spcBef>
              <a:spcAft>
                <a:spcPts val="0"/>
              </a:spcAft>
            </a:pPr>
            <a:r>
              <a:rPr lang="en-US" sz="1100" b="0" i="0" u="none" strike="noStrike" dirty="0">
                <a:solidFill>
                  <a:srgbClr val="000000"/>
                </a:solidFill>
                <a:effectLst/>
              </a:rPr>
              <a:t>3 dog catchers $ 500 each</a:t>
            </a:r>
            <a:endParaRPr lang="en-US" sz="1000" b="0" dirty="0">
              <a:effectLst/>
            </a:endParaRPr>
          </a:p>
          <a:p>
            <a:pPr rtl="0">
              <a:spcBef>
                <a:spcPts val="0"/>
              </a:spcBef>
              <a:spcAft>
                <a:spcPts val="0"/>
              </a:spcAft>
            </a:pPr>
            <a:r>
              <a:rPr lang="en-US" sz="1100" b="0" i="0" u="none" strike="noStrike" dirty="0">
                <a:solidFill>
                  <a:srgbClr val="000000"/>
                </a:solidFill>
                <a:effectLst/>
              </a:rPr>
              <a:t>2 vet assistants $ 460 each</a:t>
            </a:r>
            <a:endParaRPr lang="en-US" sz="1000" b="0" dirty="0">
              <a:effectLst/>
            </a:endParaRPr>
          </a:p>
          <a:p>
            <a:pPr rtl="0">
              <a:spcBef>
                <a:spcPts val="0"/>
              </a:spcBef>
              <a:spcAft>
                <a:spcPts val="0"/>
              </a:spcAft>
            </a:pPr>
            <a:r>
              <a:rPr lang="en-US" sz="1100" b="0" i="0" u="none" strike="noStrike" dirty="0">
                <a:solidFill>
                  <a:srgbClr val="000000"/>
                </a:solidFill>
                <a:effectLst/>
              </a:rPr>
              <a:t>1 cleaner           $ 410</a:t>
            </a:r>
            <a:endParaRPr lang="en-US" sz="1000" b="0" dirty="0">
              <a:effectLst/>
            </a:endParaRPr>
          </a:p>
          <a:p>
            <a:pPr rtl="0">
              <a:spcBef>
                <a:spcPts val="0"/>
              </a:spcBef>
              <a:spcAft>
                <a:spcPts val="0"/>
              </a:spcAft>
            </a:pPr>
            <a:r>
              <a:rPr lang="en-US" sz="1100" b="0" i="0" u="none" strike="noStrike" dirty="0">
                <a:solidFill>
                  <a:srgbClr val="000000"/>
                </a:solidFill>
                <a:effectLst/>
              </a:rPr>
              <a:t>1 night guard    $ 410</a:t>
            </a:r>
            <a:endParaRPr lang="en-US" sz="1000" b="0" dirty="0">
              <a:effectLst/>
            </a:endParaRPr>
          </a:p>
          <a:p>
            <a:pPr rtl="0">
              <a:spcBef>
                <a:spcPts val="0"/>
              </a:spcBef>
              <a:spcAft>
                <a:spcPts val="0"/>
              </a:spcAft>
            </a:pPr>
            <a:r>
              <a:rPr lang="en-US" sz="1100" b="0" i="0" u="none" strike="noStrike" dirty="0">
                <a:solidFill>
                  <a:srgbClr val="000000"/>
                </a:solidFill>
                <a:effectLst/>
              </a:rPr>
              <a:t>Lunch and bus passes $ 545</a:t>
            </a:r>
            <a:endParaRPr lang="en-US" sz="1000" b="0" dirty="0">
              <a:effectLst/>
            </a:endParaRPr>
          </a:p>
          <a:p>
            <a:pPr rtl="0">
              <a:spcBef>
                <a:spcPts val="0"/>
              </a:spcBef>
              <a:spcAft>
                <a:spcPts val="0"/>
              </a:spcAft>
            </a:pPr>
            <a:r>
              <a:rPr lang="en-US" sz="1400" b="1" i="0" u="none" strike="noStrike" dirty="0">
                <a:solidFill>
                  <a:srgbClr val="C00000"/>
                </a:solidFill>
                <a:effectLst/>
              </a:rPr>
              <a:t>Total :    $ 7140 per month</a:t>
            </a:r>
            <a:endParaRPr lang="en-US" sz="1100" b="0" dirty="0">
              <a:solidFill>
                <a:srgbClr val="C00000"/>
              </a:solidFill>
              <a:effectLst/>
            </a:endParaRPr>
          </a:p>
          <a:p>
            <a:pPr marL="0" indent="0" rtl="0">
              <a:spcBef>
                <a:spcPts val="0"/>
              </a:spcBef>
              <a:spcAft>
                <a:spcPts val="0"/>
              </a:spcAft>
              <a:buNone/>
            </a:pPr>
            <a:endParaRPr lang="en-US" sz="1000" i="1" u="none" strike="noStrike" dirty="0">
              <a:solidFill>
                <a:srgbClr val="000000"/>
              </a:solidFill>
            </a:endParaRPr>
          </a:p>
          <a:p>
            <a:pPr marL="0" indent="0" rtl="0">
              <a:spcBef>
                <a:spcPts val="0"/>
              </a:spcBef>
              <a:spcAft>
                <a:spcPts val="0"/>
              </a:spcAft>
              <a:buNone/>
            </a:pPr>
            <a:r>
              <a:rPr lang="en-US" sz="1100" b="0" i="1" u="none" strike="noStrike" dirty="0">
                <a:solidFill>
                  <a:srgbClr val="000000"/>
                </a:solidFill>
                <a:effectLst/>
              </a:rPr>
              <a:t>One-off expenditure</a:t>
            </a:r>
            <a:endParaRPr lang="en-US" sz="1000" b="0" dirty="0">
              <a:effectLst/>
            </a:endParaRPr>
          </a:p>
          <a:p>
            <a:pPr rtl="0">
              <a:spcBef>
                <a:spcPts val="0"/>
              </a:spcBef>
              <a:spcAft>
                <a:spcPts val="0"/>
              </a:spcAft>
            </a:pPr>
            <a:r>
              <a:rPr lang="en-US" sz="1100" b="0" i="0" u="none" strike="noStrike" dirty="0">
                <a:solidFill>
                  <a:srgbClr val="000000"/>
                </a:solidFill>
                <a:effectLst/>
              </a:rPr>
              <a:t>2 vans                 $  32000</a:t>
            </a:r>
            <a:endParaRPr lang="en-US" sz="1000" b="0" dirty="0">
              <a:effectLst/>
            </a:endParaRPr>
          </a:p>
          <a:p>
            <a:pPr rtl="0">
              <a:spcBef>
                <a:spcPts val="0"/>
              </a:spcBef>
              <a:spcAft>
                <a:spcPts val="0"/>
              </a:spcAft>
            </a:pPr>
            <a:r>
              <a:rPr lang="en-US" sz="1100" b="0" i="0" u="none" strike="noStrike" dirty="0">
                <a:solidFill>
                  <a:srgbClr val="000000"/>
                </a:solidFill>
                <a:effectLst/>
              </a:rPr>
              <a:t>50 cages              $   6000</a:t>
            </a:r>
            <a:endParaRPr lang="en-US" sz="1000" b="0" dirty="0">
              <a:effectLst/>
            </a:endParaRPr>
          </a:p>
          <a:p>
            <a:pPr rtl="0">
              <a:spcBef>
                <a:spcPts val="0"/>
              </a:spcBef>
              <a:spcAft>
                <a:spcPts val="0"/>
              </a:spcAft>
            </a:pPr>
            <a:r>
              <a:rPr lang="en-US" sz="1100" b="0" i="0" u="none" strike="noStrike" dirty="0">
                <a:solidFill>
                  <a:srgbClr val="000000"/>
                </a:solidFill>
                <a:effectLst/>
              </a:rPr>
              <a:t>6 catching cages   $  1200</a:t>
            </a:r>
            <a:endParaRPr lang="en-US" sz="1000" b="0" dirty="0">
              <a:effectLst/>
            </a:endParaRPr>
          </a:p>
          <a:p>
            <a:pPr rtl="0">
              <a:spcBef>
                <a:spcPts val="0"/>
              </a:spcBef>
              <a:spcAft>
                <a:spcPts val="0"/>
              </a:spcAft>
            </a:pPr>
            <a:r>
              <a:rPr lang="en-US" sz="1100" b="0" i="0" u="none" strike="noStrike" dirty="0">
                <a:solidFill>
                  <a:srgbClr val="000000"/>
                </a:solidFill>
                <a:effectLst/>
              </a:rPr>
              <a:t>Furniture              $  1000</a:t>
            </a:r>
            <a:endParaRPr lang="en-US" sz="1000" b="0" dirty="0">
              <a:effectLst/>
            </a:endParaRPr>
          </a:p>
          <a:p>
            <a:pPr rtl="0">
              <a:spcBef>
                <a:spcPts val="0"/>
              </a:spcBef>
              <a:spcAft>
                <a:spcPts val="0"/>
              </a:spcAft>
            </a:pPr>
            <a:r>
              <a:rPr lang="en-US" sz="1100" b="0" i="0" u="none" strike="noStrike" dirty="0">
                <a:solidFill>
                  <a:srgbClr val="000000"/>
                </a:solidFill>
                <a:effectLst/>
              </a:rPr>
              <a:t>6 catch poles        $    700</a:t>
            </a:r>
            <a:endParaRPr lang="en-US" sz="1000" b="0" dirty="0">
              <a:effectLst/>
            </a:endParaRPr>
          </a:p>
          <a:p>
            <a:pPr rtl="0">
              <a:spcBef>
                <a:spcPts val="0"/>
              </a:spcBef>
              <a:spcAft>
                <a:spcPts val="0"/>
              </a:spcAft>
            </a:pPr>
            <a:r>
              <a:rPr lang="en-US" sz="1100" b="0" i="0" u="none" strike="noStrike" dirty="0">
                <a:solidFill>
                  <a:srgbClr val="000000"/>
                </a:solidFill>
                <a:effectLst/>
              </a:rPr>
              <a:t>Vet equipment     $   4300</a:t>
            </a:r>
            <a:endParaRPr lang="en-US" sz="1000" b="0" dirty="0">
              <a:effectLst/>
            </a:endParaRPr>
          </a:p>
          <a:p>
            <a:pPr rtl="0">
              <a:spcBef>
                <a:spcPts val="0"/>
              </a:spcBef>
              <a:spcAft>
                <a:spcPts val="0"/>
              </a:spcAft>
            </a:pPr>
            <a:r>
              <a:rPr lang="en-US" sz="1100" b="0" i="0" u="none" strike="noStrike" dirty="0">
                <a:solidFill>
                  <a:srgbClr val="000000"/>
                </a:solidFill>
                <a:effectLst/>
              </a:rPr>
              <a:t>2 </a:t>
            </a:r>
            <a:r>
              <a:rPr lang="en-US" sz="1100" b="0" i="0" u="none" strike="noStrike" dirty="0" err="1">
                <a:solidFill>
                  <a:srgbClr val="000000"/>
                </a:solidFill>
                <a:effectLst/>
              </a:rPr>
              <a:t>tranq</a:t>
            </a:r>
            <a:r>
              <a:rPr lang="en-US" sz="1100" b="0" i="0" u="none" strike="noStrike" dirty="0">
                <a:solidFill>
                  <a:srgbClr val="000000"/>
                </a:solidFill>
                <a:effectLst/>
              </a:rPr>
              <a:t>. guns        $   2000</a:t>
            </a:r>
            <a:endParaRPr lang="en-US" sz="1000" b="0" dirty="0">
              <a:effectLst/>
            </a:endParaRPr>
          </a:p>
          <a:p>
            <a:pPr rtl="0">
              <a:spcBef>
                <a:spcPts val="0"/>
              </a:spcBef>
              <a:spcAft>
                <a:spcPts val="0"/>
              </a:spcAft>
            </a:pPr>
            <a:r>
              <a:rPr lang="en-US" sz="1100" b="0" i="0" u="none" strike="noStrike" dirty="0">
                <a:solidFill>
                  <a:srgbClr val="000000"/>
                </a:solidFill>
                <a:effectLst/>
              </a:rPr>
              <a:t>Gloves, clothing   $    800</a:t>
            </a:r>
            <a:endParaRPr lang="en-US" sz="1000" b="0" dirty="0">
              <a:effectLst/>
            </a:endParaRPr>
          </a:p>
          <a:p>
            <a:pPr rtl="0">
              <a:spcBef>
                <a:spcPts val="0"/>
              </a:spcBef>
              <a:spcAft>
                <a:spcPts val="0"/>
              </a:spcAft>
            </a:pPr>
            <a:r>
              <a:rPr lang="en-US" sz="1100" b="0" i="0" u="none" strike="noStrike" dirty="0">
                <a:solidFill>
                  <a:srgbClr val="000000"/>
                </a:solidFill>
                <a:effectLst/>
              </a:rPr>
              <a:t>Rabies inoculations $ 1000          </a:t>
            </a:r>
            <a:endParaRPr lang="en-US" sz="1000" b="0" dirty="0">
              <a:effectLst/>
            </a:endParaRPr>
          </a:p>
          <a:p>
            <a:pPr rtl="0">
              <a:spcBef>
                <a:spcPts val="0"/>
              </a:spcBef>
              <a:spcAft>
                <a:spcPts val="0"/>
              </a:spcAft>
            </a:pPr>
            <a:r>
              <a:rPr lang="en-US" sz="1100" b="0" i="0" u="none" strike="noStrike" dirty="0">
                <a:solidFill>
                  <a:srgbClr val="000000"/>
                </a:solidFill>
                <a:effectLst/>
              </a:rPr>
              <a:t>Other                   $    1000         </a:t>
            </a:r>
            <a:r>
              <a:rPr lang="en-US" sz="1100" b="1" i="0" u="none" strike="noStrike" dirty="0">
                <a:solidFill>
                  <a:srgbClr val="000000"/>
                </a:solidFill>
                <a:effectLst/>
              </a:rPr>
              <a:t> </a:t>
            </a:r>
          </a:p>
          <a:p>
            <a:pPr rtl="0">
              <a:spcBef>
                <a:spcPts val="0"/>
              </a:spcBef>
              <a:spcAft>
                <a:spcPts val="0"/>
              </a:spcAft>
            </a:pPr>
            <a:r>
              <a:rPr lang="en-US" sz="1400" b="1" i="0" u="none" strike="noStrike" dirty="0">
                <a:solidFill>
                  <a:srgbClr val="C00000"/>
                </a:solidFill>
                <a:effectLst/>
              </a:rPr>
              <a:t>Total: $ 50.000,-   </a:t>
            </a:r>
            <a:endParaRPr lang="en-US" sz="1400" b="0" dirty="0">
              <a:solidFill>
                <a:srgbClr val="C00000"/>
              </a:solidFill>
              <a:effectLst/>
            </a:endParaRPr>
          </a:p>
          <a:p>
            <a:pPr marL="0" indent="0" rtl="0">
              <a:spcBef>
                <a:spcPts val="0"/>
              </a:spcBef>
              <a:spcAft>
                <a:spcPts val="0"/>
              </a:spcAft>
              <a:buNone/>
            </a:pPr>
            <a:br>
              <a:rPr lang="en-US" sz="1000" b="0" dirty="0">
                <a:effectLst/>
              </a:rPr>
            </a:br>
            <a:br>
              <a:rPr lang="en-US" sz="1000" b="0" dirty="0">
                <a:effectLst/>
              </a:rPr>
            </a:br>
            <a:r>
              <a:rPr lang="en-US" sz="1100" b="1" i="0" u="none" strike="noStrike" dirty="0">
                <a:solidFill>
                  <a:srgbClr val="000000"/>
                </a:solidFill>
                <a:effectLst/>
              </a:rPr>
              <a:t>Clinic Building:    $ 35.000,-</a:t>
            </a:r>
            <a:endParaRPr lang="en-US" sz="1000" b="0" dirty="0">
              <a:effectLst/>
            </a:endParaRPr>
          </a:p>
          <a:p>
            <a:pPr marL="0" indent="0" rtl="0">
              <a:spcBef>
                <a:spcPts val="0"/>
              </a:spcBef>
              <a:spcAft>
                <a:spcPts val="0"/>
              </a:spcAft>
              <a:buNone/>
            </a:pPr>
            <a:br>
              <a:rPr lang="en-US" sz="1000" b="0" dirty="0">
                <a:effectLst/>
              </a:rPr>
            </a:br>
            <a:r>
              <a:rPr lang="en-US" sz="1100" b="0" i="1" u="none" strike="noStrike" dirty="0">
                <a:solidFill>
                  <a:srgbClr val="000000"/>
                </a:solidFill>
                <a:effectLst/>
              </a:rPr>
              <a:t>Other monthly costs:</a:t>
            </a:r>
            <a:endParaRPr lang="en-US" sz="1000" b="0" dirty="0">
              <a:effectLst/>
            </a:endParaRPr>
          </a:p>
          <a:p>
            <a:pPr rtl="0">
              <a:spcBef>
                <a:spcPts val="0"/>
              </a:spcBef>
              <a:spcAft>
                <a:spcPts val="0"/>
              </a:spcAft>
            </a:pPr>
            <a:r>
              <a:rPr lang="en-US" sz="1100" b="0" i="0" u="none" strike="noStrike" dirty="0">
                <a:solidFill>
                  <a:srgbClr val="000000"/>
                </a:solidFill>
                <a:effectLst/>
              </a:rPr>
              <a:t>Fuel for vans          $   250</a:t>
            </a:r>
            <a:endParaRPr lang="en-US" sz="1000" b="0" dirty="0">
              <a:effectLst/>
            </a:endParaRPr>
          </a:p>
          <a:p>
            <a:pPr rtl="0">
              <a:spcBef>
                <a:spcPts val="0"/>
              </a:spcBef>
              <a:spcAft>
                <a:spcPts val="0"/>
              </a:spcAft>
            </a:pPr>
            <a:r>
              <a:rPr lang="en-US" sz="1100" b="0" i="0" u="none" strike="noStrike" dirty="0">
                <a:solidFill>
                  <a:srgbClr val="000000"/>
                </a:solidFill>
                <a:effectLst/>
              </a:rPr>
              <a:t>Cleaning materials  $   100</a:t>
            </a:r>
            <a:endParaRPr lang="en-US" sz="1000" b="0" dirty="0">
              <a:effectLst/>
            </a:endParaRPr>
          </a:p>
          <a:p>
            <a:pPr rtl="0">
              <a:spcBef>
                <a:spcPts val="0"/>
              </a:spcBef>
              <a:spcAft>
                <a:spcPts val="0"/>
              </a:spcAft>
            </a:pPr>
            <a:r>
              <a:rPr lang="en-US" sz="1100" b="0" i="0" u="none" strike="noStrike" dirty="0">
                <a:solidFill>
                  <a:srgbClr val="000000"/>
                </a:solidFill>
                <a:effectLst/>
              </a:rPr>
              <a:t>Medicine/vaccines  $ 3400</a:t>
            </a:r>
            <a:endParaRPr lang="en-US" sz="1000" b="0" dirty="0">
              <a:effectLst/>
            </a:endParaRPr>
          </a:p>
          <a:p>
            <a:pPr rtl="0">
              <a:spcBef>
                <a:spcPts val="0"/>
              </a:spcBef>
              <a:spcAft>
                <a:spcPts val="0"/>
              </a:spcAft>
            </a:pPr>
            <a:r>
              <a:rPr lang="en-US" sz="1100" b="0" i="0" u="none" strike="noStrike" dirty="0">
                <a:solidFill>
                  <a:srgbClr val="000000"/>
                </a:solidFill>
                <a:effectLst/>
              </a:rPr>
              <a:t>Dogfood                $   300</a:t>
            </a:r>
            <a:endParaRPr lang="en-US" sz="1000" b="0" dirty="0">
              <a:effectLst/>
            </a:endParaRPr>
          </a:p>
          <a:p>
            <a:pPr rtl="0">
              <a:spcBef>
                <a:spcPts val="0"/>
              </a:spcBef>
              <a:spcAft>
                <a:spcPts val="0"/>
              </a:spcAft>
            </a:pPr>
            <a:r>
              <a:rPr lang="en-US" sz="1100" b="0" i="0" u="none" strike="noStrike" dirty="0">
                <a:solidFill>
                  <a:srgbClr val="000000"/>
                </a:solidFill>
                <a:effectLst/>
              </a:rPr>
              <a:t>Phone incl mobiles $   200</a:t>
            </a:r>
            <a:endParaRPr lang="en-US" sz="1000" b="0" dirty="0">
              <a:effectLst/>
            </a:endParaRPr>
          </a:p>
          <a:p>
            <a:pPr rtl="0">
              <a:spcBef>
                <a:spcPts val="0"/>
              </a:spcBef>
              <a:spcAft>
                <a:spcPts val="0"/>
              </a:spcAft>
            </a:pPr>
            <a:r>
              <a:rPr lang="en-US" sz="1100" b="0" i="0" u="none" strike="noStrike" dirty="0">
                <a:solidFill>
                  <a:srgbClr val="000000"/>
                </a:solidFill>
                <a:effectLst/>
              </a:rPr>
              <a:t>Other incl repairs   $   100</a:t>
            </a:r>
            <a:endParaRPr lang="en-US" sz="1000" b="0" dirty="0">
              <a:effectLst/>
            </a:endParaRPr>
          </a:p>
          <a:p>
            <a:pPr rtl="0">
              <a:spcBef>
                <a:spcPts val="0"/>
              </a:spcBef>
              <a:spcAft>
                <a:spcPts val="0"/>
              </a:spcAft>
            </a:pPr>
            <a:r>
              <a:rPr lang="en-US" sz="1400" b="1" i="0" u="none" strike="noStrike" dirty="0">
                <a:solidFill>
                  <a:srgbClr val="C00000"/>
                </a:solidFill>
                <a:effectLst/>
              </a:rPr>
              <a:t>Total                $  4350</a:t>
            </a:r>
            <a:endParaRPr lang="en-US" sz="1400" b="0" dirty="0">
              <a:solidFill>
                <a:srgbClr val="C00000"/>
              </a:solidFill>
              <a:effectLst/>
            </a:endParaRPr>
          </a:p>
          <a:p>
            <a:pPr marL="0" indent="0" rtl="0">
              <a:spcBef>
                <a:spcPts val="0"/>
              </a:spcBef>
              <a:spcAft>
                <a:spcPts val="0"/>
              </a:spcAft>
              <a:buNone/>
            </a:pPr>
            <a:endParaRPr lang="tr-TR" sz="1000" dirty="0"/>
          </a:p>
        </p:txBody>
      </p:sp>
      <p:sp>
        <p:nvSpPr>
          <p:cNvPr id="13"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8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9254442" y="3065306"/>
            <a:ext cx="1462088" cy="727388"/>
          </a:xfrm>
          <a:prstGeom prst="rect">
            <a:avLst/>
          </a:prstGeom>
        </p:spPr>
      </p:pic>
      <p:pic>
        <p:nvPicPr>
          <p:cNvPr id="7" name="Picture 6" descr="A picture containing dog, person&#10;&#10;Description automatically generated">
            <a:extLst>
              <a:ext uri="{FF2B5EF4-FFF2-40B4-BE49-F238E27FC236}">
                <a16:creationId xmlns:a16="http://schemas.microsoft.com/office/drawing/2014/main" id="{8B0B7F22-37A1-5447-B6F9-845E26B11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440" y="2132480"/>
            <a:ext cx="2743201" cy="3657601"/>
          </a:xfrm>
          <a:prstGeom prst="rect">
            <a:avLst/>
          </a:prstGeom>
        </p:spPr>
      </p:pic>
      <p:pic>
        <p:nvPicPr>
          <p:cNvPr id="8" name="Picture 7" descr="A person feeding a dog&#10;&#10;Description automatically generated with medium confidence">
            <a:extLst>
              <a:ext uri="{FF2B5EF4-FFF2-40B4-BE49-F238E27FC236}">
                <a16:creationId xmlns:a16="http://schemas.microsoft.com/office/drawing/2014/main" id="{3464BB14-252F-284B-B4E6-2093F7F001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361" y="2132480"/>
            <a:ext cx="2743201" cy="3657601"/>
          </a:xfrm>
          <a:prstGeom prst="rect">
            <a:avLst/>
          </a:prstGeom>
        </p:spPr>
      </p:pic>
    </p:spTree>
    <p:extLst>
      <p:ext uri="{BB962C8B-B14F-4D97-AF65-F5344CB8AC3E}">
        <p14:creationId xmlns:p14="http://schemas.microsoft.com/office/powerpoint/2010/main" val="3273788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275191" y="244792"/>
            <a:ext cx="7474172" cy="1325563"/>
          </a:xfrm>
        </p:spPr>
        <p:txBody>
          <a:bodyPr>
            <a:normAutofit/>
          </a:bodyPr>
          <a:lstStyle/>
          <a:p>
            <a:r>
              <a:rPr lang="tr-TR" sz="3700" b="1" u="sng" dirty="0">
                <a:solidFill>
                  <a:srgbClr val="C00000"/>
                </a:solidFill>
              </a:rPr>
              <a:t>STRAY DOG POPULATION CONTROL</a:t>
            </a:r>
            <a:r>
              <a:rPr lang="en-US" sz="3700" b="1" u="sng" dirty="0">
                <a:solidFill>
                  <a:srgbClr val="C00000"/>
                </a:solidFill>
              </a:rPr>
              <a:t>:</a:t>
            </a:r>
            <a:br>
              <a:rPr lang="en-US" sz="3700" b="1" u="sng" dirty="0">
                <a:solidFill>
                  <a:srgbClr val="C00000"/>
                </a:solidFill>
              </a:rPr>
            </a:br>
            <a:r>
              <a:rPr lang="en-US" sz="3700" b="1" u="sng" dirty="0">
                <a:solidFill>
                  <a:srgbClr val="C00000"/>
                </a:solidFill>
              </a:rPr>
              <a:t>PROJECT PROPOSAL FOR ISTANBUL</a:t>
            </a:r>
            <a:endParaRPr lang="tr-TR" sz="3700" b="1" u="sng" dirty="0">
              <a:solidFill>
                <a:srgbClr val="C00000"/>
              </a:solidFill>
            </a:endParaRPr>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370884" y="1485291"/>
            <a:ext cx="8862292" cy="5117524"/>
          </a:xfrm>
        </p:spPr>
        <p:txBody>
          <a:bodyPr anchor="ctr">
            <a:normAutofit lnSpcReduction="10000"/>
          </a:bodyPr>
          <a:lstStyle/>
          <a:p>
            <a:pPr marL="0" indent="0" rtl="0">
              <a:spcBef>
                <a:spcPts val="0"/>
              </a:spcBef>
              <a:spcAft>
                <a:spcPts val="0"/>
              </a:spcAft>
              <a:buNone/>
            </a:pPr>
            <a:br>
              <a:rPr lang="en-US" sz="1400" b="0" dirty="0">
                <a:effectLst/>
              </a:rPr>
            </a:br>
            <a:r>
              <a:rPr lang="en-US" sz="1400" b="1" i="0" u="none" strike="noStrike" dirty="0">
                <a:solidFill>
                  <a:srgbClr val="000000"/>
                </a:solidFill>
                <a:effectLst/>
              </a:rPr>
              <a:t>Monthly costs (year 1)  $ 11490,-</a:t>
            </a:r>
            <a:endParaRPr lang="en-US" sz="1400" b="0" dirty="0">
              <a:effectLst/>
            </a:endParaRPr>
          </a:p>
          <a:p>
            <a:pPr marL="0" indent="0" rtl="0">
              <a:spcBef>
                <a:spcPts val="0"/>
              </a:spcBef>
              <a:spcAft>
                <a:spcPts val="0"/>
              </a:spcAft>
              <a:buNone/>
            </a:pPr>
            <a:br>
              <a:rPr lang="en-US" sz="1400" b="0" dirty="0">
                <a:effectLst/>
              </a:rPr>
            </a:br>
            <a:r>
              <a:rPr lang="en-US" sz="1400" b="0" i="0" u="none" strike="noStrike" dirty="0">
                <a:solidFill>
                  <a:srgbClr val="000000"/>
                </a:solidFill>
                <a:effectLst/>
              </a:rPr>
              <a:t>Year 2:       2 drivers and 2 dog catchers are sufficient (personnel $5640/month)</a:t>
            </a:r>
            <a:endParaRPr lang="en-US" sz="1400" b="0" dirty="0">
              <a:effectLst/>
            </a:endParaRPr>
          </a:p>
          <a:p>
            <a:pPr marL="0" indent="0" rtl="0">
              <a:spcBef>
                <a:spcPts val="0"/>
              </a:spcBef>
              <a:spcAft>
                <a:spcPts val="0"/>
              </a:spcAft>
              <a:buNone/>
            </a:pPr>
            <a:r>
              <a:rPr lang="en-US" sz="1400" b="0" i="0" u="none" strike="noStrike" dirty="0">
                <a:solidFill>
                  <a:srgbClr val="000000"/>
                </a:solidFill>
                <a:effectLst/>
              </a:rPr>
              <a:t>                   less fuel, dogfood, medicine, vaccines (so other costs $ 2500/month)</a:t>
            </a:r>
            <a:endParaRPr lang="en-US" sz="1400" b="0" dirty="0">
              <a:effectLst/>
            </a:endParaRPr>
          </a:p>
          <a:p>
            <a:pPr marL="0" indent="0" rtl="0">
              <a:spcBef>
                <a:spcPts val="0"/>
              </a:spcBef>
              <a:spcAft>
                <a:spcPts val="0"/>
              </a:spcAft>
              <a:buNone/>
            </a:pPr>
            <a:br>
              <a:rPr lang="en-US" sz="1400" b="0" dirty="0">
                <a:effectLst/>
              </a:rPr>
            </a:br>
            <a:r>
              <a:rPr lang="en-US" sz="1400" b="1" i="0" u="none" strike="noStrike" dirty="0">
                <a:solidFill>
                  <a:srgbClr val="000000"/>
                </a:solidFill>
                <a:effectLst/>
              </a:rPr>
              <a:t>Monthly costs (year 2)  $ 8200,-</a:t>
            </a:r>
            <a:r>
              <a:rPr lang="en-US" sz="1400" b="0" i="0" u="none" strike="noStrike" dirty="0">
                <a:solidFill>
                  <a:srgbClr val="000000"/>
                </a:solidFill>
                <a:effectLst/>
              </a:rPr>
              <a:t>                      </a:t>
            </a:r>
            <a:endParaRPr lang="en-US" sz="1400" b="0" dirty="0">
              <a:effectLst/>
            </a:endParaRPr>
          </a:p>
          <a:p>
            <a:pPr marL="0" indent="0" rtl="0">
              <a:spcBef>
                <a:spcPts val="0"/>
              </a:spcBef>
              <a:spcAft>
                <a:spcPts val="0"/>
              </a:spcAft>
              <a:buNone/>
            </a:pPr>
            <a:br>
              <a:rPr lang="en-US" sz="1400" b="0" dirty="0">
                <a:effectLst/>
              </a:rPr>
            </a:br>
            <a:r>
              <a:rPr lang="en-US" sz="1400" b="0" i="0" u="none" strike="noStrike" dirty="0">
                <a:solidFill>
                  <a:srgbClr val="000000"/>
                </a:solidFill>
                <a:effectLst/>
              </a:rPr>
              <a:t>Year 3:      1 driver, 1 dog catcher, 1 asst vet are sufficient (pers. $4000/month)</a:t>
            </a:r>
            <a:endParaRPr lang="en-US" sz="1400" b="0" dirty="0">
              <a:effectLst/>
            </a:endParaRPr>
          </a:p>
          <a:p>
            <a:pPr marL="0" indent="0" rtl="0">
              <a:spcBef>
                <a:spcPts val="0"/>
              </a:spcBef>
              <a:spcAft>
                <a:spcPts val="0"/>
              </a:spcAft>
              <a:buNone/>
            </a:pPr>
            <a:r>
              <a:rPr lang="en-US" sz="1400" b="0" i="0" u="none" strike="noStrike" dirty="0">
                <a:solidFill>
                  <a:srgbClr val="000000"/>
                </a:solidFill>
                <a:effectLst/>
              </a:rPr>
              <a:t>                  less fuel, dogfood, medicine etc. (so other costs $ 1700/month)</a:t>
            </a:r>
            <a:endParaRPr lang="en-US" sz="1400" b="0" dirty="0">
              <a:effectLst/>
            </a:endParaRPr>
          </a:p>
          <a:p>
            <a:pPr marL="0" indent="0" rtl="0">
              <a:spcBef>
                <a:spcPts val="0"/>
              </a:spcBef>
              <a:spcAft>
                <a:spcPts val="0"/>
              </a:spcAft>
              <a:buNone/>
            </a:pPr>
            <a:br>
              <a:rPr lang="en-US" sz="1400" b="0" dirty="0">
                <a:effectLst/>
              </a:rPr>
            </a:br>
            <a:r>
              <a:rPr lang="en-US" sz="1400" b="1" i="0" u="none" strike="noStrike" dirty="0">
                <a:solidFill>
                  <a:srgbClr val="000000"/>
                </a:solidFill>
                <a:effectLst/>
              </a:rPr>
              <a:t>Monthly costs (year 3) $  5700,-</a:t>
            </a:r>
            <a:endParaRPr lang="en-US" sz="1400" b="0" dirty="0">
              <a:effectLst/>
            </a:endParaRPr>
          </a:p>
          <a:p>
            <a:pPr marL="0" indent="0" rtl="0">
              <a:spcBef>
                <a:spcPts val="0"/>
              </a:spcBef>
              <a:spcAft>
                <a:spcPts val="0"/>
              </a:spcAft>
              <a:buNone/>
            </a:pPr>
            <a:br>
              <a:rPr lang="en-US" sz="1400" b="0" dirty="0">
                <a:effectLst/>
              </a:rPr>
            </a:br>
            <a:r>
              <a:rPr lang="en-US" sz="1400" b="1" i="0" u="none" strike="noStrike" dirty="0">
                <a:solidFill>
                  <a:srgbClr val="000000"/>
                </a:solidFill>
                <a:effectLst/>
              </a:rPr>
              <a:t>ANNUAL COSTS per clinic:</a:t>
            </a:r>
            <a:endParaRPr lang="en-US" sz="1400" b="0" dirty="0">
              <a:effectLst/>
            </a:endParaRPr>
          </a:p>
          <a:p>
            <a:pPr marL="0" indent="0" rtl="0">
              <a:spcBef>
                <a:spcPts val="0"/>
              </a:spcBef>
              <a:spcAft>
                <a:spcPts val="0"/>
              </a:spcAft>
              <a:buNone/>
            </a:pPr>
            <a:br>
              <a:rPr lang="en-US" sz="1400" b="0" dirty="0">
                <a:effectLst/>
              </a:rPr>
            </a:br>
            <a:r>
              <a:rPr lang="en-US" sz="1400" b="1" i="0" u="none" strike="noStrike" dirty="0">
                <a:solidFill>
                  <a:srgbClr val="000000"/>
                </a:solidFill>
                <a:effectLst/>
              </a:rPr>
              <a:t>Year 1:  Building + </a:t>
            </a:r>
            <a:r>
              <a:rPr lang="en-US" sz="1400" b="1" i="0" u="none" strike="noStrike" dirty="0" err="1">
                <a:solidFill>
                  <a:srgbClr val="000000"/>
                </a:solidFill>
                <a:effectLst/>
              </a:rPr>
              <a:t>eqpmt</a:t>
            </a:r>
            <a:r>
              <a:rPr lang="en-US" sz="1400" b="1" i="0" u="none" strike="noStrike" dirty="0">
                <a:solidFill>
                  <a:srgbClr val="000000"/>
                </a:solidFill>
                <a:effectLst/>
              </a:rPr>
              <a:t> $ 85.000,-   Personnel incl lunch/tr. $85.680,-</a:t>
            </a:r>
            <a:endParaRPr lang="en-US" sz="1400" b="0" dirty="0">
              <a:effectLst/>
            </a:endParaRPr>
          </a:p>
          <a:p>
            <a:pPr marL="0" indent="0" rtl="0">
              <a:spcBef>
                <a:spcPts val="0"/>
              </a:spcBef>
              <a:spcAft>
                <a:spcPts val="0"/>
              </a:spcAft>
              <a:buNone/>
            </a:pPr>
            <a:r>
              <a:rPr lang="en-US" sz="1400" b="1" i="0" u="none" strike="noStrike" dirty="0">
                <a:solidFill>
                  <a:srgbClr val="000000"/>
                </a:solidFill>
                <a:effectLst/>
              </a:rPr>
              <a:t>               Other costs           $ 52200,-                          </a:t>
            </a:r>
            <a:endParaRPr lang="en-US" sz="1400" b="0" dirty="0">
              <a:effectLst/>
            </a:endParaRPr>
          </a:p>
          <a:p>
            <a:pPr marL="0" indent="0" rtl="0">
              <a:spcBef>
                <a:spcPts val="0"/>
              </a:spcBef>
              <a:spcAft>
                <a:spcPts val="0"/>
              </a:spcAft>
              <a:buNone/>
            </a:pPr>
            <a:r>
              <a:rPr lang="en-US" sz="1400" b="1" i="0" u="none" strike="noStrike" dirty="0">
                <a:solidFill>
                  <a:srgbClr val="000000"/>
                </a:solidFill>
                <a:effectLst/>
              </a:rPr>
              <a:t>                                                               TOTAL: $ 222.880,-</a:t>
            </a:r>
            <a:endParaRPr lang="en-US" sz="1400" b="0" dirty="0">
              <a:effectLst/>
            </a:endParaRPr>
          </a:p>
          <a:p>
            <a:pPr marL="0" indent="0" rtl="0">
              <a:spcBef>
                <a:spcPts val="0"/>
              </a:spcBef>
              <a:spcAft>
                <a:spcPts val="0"/>
              </a:spcAft>
              <a:buNone/>
            </a:pPr>
            <a:br>
              <a:rPr lang="en-US" sz="1400" b="0" dirty="0">
                <a:effectLst/>
              </a:rPr>
            </a:br>
            <a:r>
              <a:rPr lang="en-US" sz="1400" b="1" i="0" u="none" strike="noStrike" dirty="0">
                <a:solidFill>
                  <a:srgbClr val="000000"/>
                </a:solidFill>
                <a:effectLst/>
              </a:rPr>
              <a:t>Year 2:  Personnel incl lunch/tr. $ 67.680,-      Other $ 30000,-</a:t>
            </a:r>
            <a:endParaRPr lang="en-US" sz="1400" b="0" dirty="0">
              <a:effectLst/>
            </a:endParaRPr>
          </a:p>
          <a:p>
            <a:pPr marL="0" indent="0" rtl="0">
              <a:spcBef>
                <a:spcPts val="0"/>
              </a:spcBef>
              <a:spcAft>
                <a:spcPts val="0"/>
              </a:spcAft>
              <a:buNone/>
            </a:pPr>
            <a:r>
              <a:rPr lang="en-US" sz="1400" b="1" i="0" u="none" strike="noStrike" dirty="0">
                <a:solidFill>
                  <a:srgbClr val="000000"/>
                </a:solidFill>
                <a:effectLst/>
              </a:rPr>
              <a:t>                                                               TOTAL: $ 97.680,-    </a:t>
            </a:r>
            <a:endParaRPr lang="en-US" sz="1400" b="0" dirty="0">
              <a:effectLst/>
            </a:endParaRPr>
          </a:p>
          <a:p>
            <a:pPr marL="0" indent="0" rtl="0">
              <a:spcBef>
                <a:spcPts val="0"/>
              </a:spcBef>
              <a:spcAft>
                <a:spcPts val="0"/>
              </a:spcAft>
              <a:buNone/>
            </a:pPr>
            <a:r>
              <a:rPr lang="en-US" sz="1400" b="0" i="0" u="none" strike="noStrike" dirty="0">
                <a:solidFill>
                  <a:srgbClr val="000000"/>
                </a:solidFill>
                <a:effectLst/>
              </a:rPr>
              <a:t> </a:t>
            </a:r>
            <a:endParaRPr lang="en-US" sz="1400" b="0" dirty="0">
              <a:effectLst/>
            </a:endParaRPr>
          </a:p>
          <a:p>
            <a:pPr marL="0" indent="0" rtl="0">
              <a:spcBef>
                <a:spcPts val="0"/>
              </a:spcBef>
              <a:spcAft>
                <a:spcPts val="0"/>
              </a:spcAft>
              <a:buNone/>
            </a:pPr>
            <a:r>
              <a:rPr lang="en-US" sz="1400" b="1" i="0" u="none" strike="noStrike" dirty="0">
                <a:solidFill>
                  <a:srgbClr val="000000"/>
                </a:solidFill>
                <a:effectLst/>
              </a:rPr>
              <a:t>Year 3:  Personnel incl lunch/tr.  $ 48000,-     Other $ 20400,-</a:t>
            </a:r>
            <a:endParaRPr lang="en-US" sz="1400" b="0" dirty="0">
              <a:effectLst/>
            </a:endParaRPr>
          </a:p>
          <a:p>
            <a:pPr marL="0" indent="0" rtl="0">
              <a:spcBef>
                <a:spcPts val="0"/>
              </a:spcBef>
              <a:spcAft>
                <a:spcPts val="0"/>
              </a:spcAft>
              <a:buNone/>
            </a:pPr>
            <a:r>
              <a:rPr lang="en-US" sz="1400" b="1" i="0" u="none" strike="noStrike" dirty="0">
                <a:solidFill>
                  <a:srgbClr val="000000"/>
                </a:solidFill>
                <a:effectLst/>
              </a:rPr>
              <a:t>                                                               TOTAL: $  68.400,-</a:t>
            </a:r>
            <a:endParaRPr lang="en-US" sz="1400" b="0" dirty="0">
              <a:effectLst/>
            </a:endParaRPr>
          </a:p>
          <a:p>
            <a:pPr marL="0" indent="0" rtl="0">
              <a:spcBef>
                <a:spcPts val="0"/>
              </a:spcBef>
              <a:spcAft>
                <a:spcPts val="0"/>
              </a:spcAft>
              <a:buNone/>
            </a:pPr>
            <a:br>
              <a:rPr lang="en-US" sz="1400" b="0" dirty="0">
                <a:effectLst/>
              </a:rPr>
            </a:br>
            <a:br>
              <a:rPr lang="en-US" sz="1400" b="0" dirty="0">
                <a:effectLst/>
              </a:rPr>
            </a:br>
            <a:r>
              <a:rPr lang="en-US" sz="2400" b="1" i="1" u="sng" dirty="0">
                <a:solidFill>
                  <a:srgbClr val="C00000"/>
                </a:solidFill>
                <a:effectLst/>
                <a:highlight>
                  <a:srgbClr val="FFFF00"/>
                </a:highlight>
              </a:rPr>
              <a:t>TOTAL COST PER CLINIC OVER 3 YEARS: US $ 388.960,000-</a:t>
            </a:r>
            <a:br>
              <a:rPr lang="en-US" sz="1400" dirty="0"/>
            </a:br>
            <a:br>
              <a:rPr lang="en-US" sz="400" dirty="0"/>
            </a:br>
            <a:endParaRPr lang="tr-TR" sz="500" dirty="0"/>
          </a:p>
        </p:txBody>
      </p:sp>
      <p:sp>
        <p:nvSpPr>
          <p:cNvPr id="13"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8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9254442" y="3065306"/>
            <a:ext cx="1462088" cy="727388"/>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DB9174FB-6776-464B-8365-340B95CF4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865" y="499533"/>
            <a:ext cx="4191671" cy="5240868"/>
          </a:xfrm>
          <a:prstGeom prst="rect">
            <a:avLst/>
          </a:prstGeom>
        </p:spPr>
      </p:pic>
    </p:spTree>
    <p:extLst>
      <p:ext uri="{BB962C8B-B14F-4D97-AF65-F5344CB8AC3E}">
        <p14:creationId xmlns:p14="http://schemas.microsoft.com/office/powerpoint/2010/main" val="2366256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275191" y="244792"/>
            <a:ext cx="7474172" cy="1325563"/>
          </a:xfrm>
        </p:spPr>
        <p:txBody>
          <a:bodyPr>
            <a:normAutofit/>
          </a:bodyPr>
          <a:lstStyle/>
          <a:p>
            <a:r>
              <a:rPr lang="tr-TR" sz="3700" b="1" u="sng" dirty="0">
                <a:solidFill>
                  <a:srgbClr val="C00000"/>
                </a:solidFill>
              </a:rPr>
              <a:t>STRAY DOG POPULATION CONTROL</a:t>
            </a:r>
            <a:r>
              <a:rPr lang="en-US" sz="3700" b="1" u="sng" dirty="0">
                <a:solidFill>
                  <a:srgbClr val="C00000"/>
                </a:solidFill>
              </a:rPr>
              <a:t>:</a:t>
            </a:r>
            <a:br>
              <a:rPr lang="en-US" sz="3700" b="1" u="sng" dirty="0">
                <a:solidFill>
                  <a:srgbClr val="C00000"/>
                </a:solidFill>
              </a:rPr>
            </a:br>
            <a:r>
              <a:rPr lang="en-US" sz="3700" b="1" u="sng" dirty="0">
                <a:solidFill>
                  <a:srgbClr val="C00000"/>
                </a:solidFill>
              </a:rPr>
              <a:t>PROJECT PROPOSAL FOR ISTANBUL</a:t>
            </a:r>
            <a:endParaRPr lang="tr-TR" sz="3700" b="1" u="sng" dirty="0">
              <a:solidFill>
                <a:srgbClr val="C00000"/>
              </a:solidFill>
            </a:endParaRPr>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370884" y="1485291"/>
            <a:ext cx="8862292" cy="5117524"/>
          </a:xfrm>
        </p:spPr>
        <p:txBody>
          <a:bodyPr anchor="ctr">
            <a:normAutofit/>
          </a:bodyPr>
          <a:lstStyle/>
          <a:p>
            <a:pPr marL="0" indent="0">
              <a:spcBef>
                <a:spcPts val="0"/>
              </a:spcBef>
              <a:buNone/>
            </a:pPr>
            <a:r>
              <a:rPr lang="en-US" sz="2000" dirty="0">
                <a:solidFill>
                  <a:srgbClr val="000000"/>
                </a:solidFill>
              </a:rPr>
              <a:t>How to fund this project? </a:t>
            </a:r>
          </a:p>
          <a:p>
            <a:pPr marL="0" indent="0">
              <a:spcBef>
                <a:spcPts val="0"/>
              </a:spcBef>
              <a:buNone/>
            </a:pPr>
            <a:endParaRPr lang="en-US" sz="2000" dirty="0">
              <a:solidFill>
                <a:srgbClr val="000000"/>
              </a:solidFill>
            </a:endParaRPr>
          </a:p>
          <a:p>
            <a:pPr>
              <a:spcBef>
                <a:spcPts val="0"/>
              </a:spcBef>
            </a:pPr>
            <a:r>
              <a:rPr lang="en-US" sz="2000" b="0" i="0" u="none" strike="noStrike" dirty="0">
                <a:solidFill>
                  <a:srgbClr val="000000"/>
                </a:solidFill>
                <a:effectLst/>
              </a:rPr>
              <a:t>A main sponsor should be sought to sponsor the whole project. This could be a bank, a pharmaceutical or consumer products company or one of the large holding companies with diverse interests. Their name would appear on all publicity, on the vehicles and on the clinics. Secondary sponsors such as ,</a:t>
            </a:r>
          </a:p>
          <a:p>
            <a:pPr marL="0" indent="0">
              <a:spcBef>
                <a:spcPts val="0"/>
              </a:spcBef>
              <a:buNone/>
            </a:pPr>
            <a:r>
              <a:rPr lang="en-US" sz="2000" dirty="0">
                <a:solidFill>
                  <a:srgbClr val="000000"/>
                </a:solidFill>
              </a:rPr>
              <a:t>    </a:t>
            </a:r>
            <a:r>
              <a:rPr lang="en-US" sz="2000" b="0" i="0" u="none" strike="noStrike" dirty="0">
                <a:solidFill>
                  <a:srgbClr val="000000"/>
                </a:solidFill>
                <a:effectLst/>
              </a:rPr>
              <a:t>dogfood manufacturers should also be sought.</a:t>
            </a:r>
          </a:p>
          <a:p>
            <a:pPr marL="0" indent="0">
              <a:spcBef>
                <a:spcPts val="0"/>
              </a:spcBef>
              <a:buNone/>
            </a:pPr>
            <a:endParaRPr lang="en-US" sz="2000" dirty="0">
              <a:solidFill>
                <a:srgbClr val="000000"/>
              </a:solidFill>
            </a:endParaRPr>
          </a:p>
          <a:p>
            <a:pPr>
              <a:spcBef>
                <a:spcPts val="0"/>
              </a:spcBef>
            </a:pPr>
            <a:r>
              <a:rPr lang="en-US" sz="2000" b="0" i="0" u="none" strike="noStrike" dirty="0">
                <a:solidFill>
                  <a:srgbClr val="000000"/>
                </a:solidFill>
                <a:effectLst/>
              </a:rPr>
              <a:t>If the clinic buildings and equipment, the vehicles and the advertising were all sponsored this would save about $ 1.66 million.</a:t>
            </a:r>
          </a:p>
          <a:p>
            <a:pPr marL="0" indent="0">
              <a:spcBef>
                <a:spcPts val="0"/>
              </a:spcBef>
              <a:buNone/>
            </a:pPr>
            <a:endParaRPr lang="en-US" sz="2000" dirty="0"/>
          </a:p>
          <a:p>
            <a:pPr>
              <a:spcBef>
                <a:spcPts val="0"/>
              </a:spcBef>
            </a:pPr>
            <a:r>
              <a:rPr lang="en-US" sz="2000" b="0" i="0" u="none" strike="noStrike" dirty="0">
                <a:solidFill>
                  <a:srgbClr val="000000"/>
                </a:solidFill>
                <a:effectLst/>
              </a:rPr>
              <a:t>Many companies would be interested in sponsoring a socially beneficial project with short term beneficial results for the human (and canine) population of Istanbul which is supported and supervised by the Governor and/or Greater Istanbul Municipality.</a:t>
            </a:r>
            <a:r>
              <a:rPr lang="en-US" sz="1800" b="0" i="0" u="none" strike="noStrike" dirty="0">
                <a:solidFill>
                  <a:srgbClr val="000000"/>
                </a:solidFill>
                <a:effectLst/>
              </a:rPr>
              <a:t> </a:t>
            </a:r>
            <a:endParaRPr lang="en-US" sz="1200" b="0" dirty="0">
              <a:effectLst/>
            </a:endParaRPr>
          </a:p>
        </p:txBody>
      </p:sp>
      <p:sp>
        <p:nvSpPr>
          <p:cNvPr id="13"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D8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9254442" y="3065306"/>
            <a:ext cx="1462088" cy="727388"/>
          </a:xfrm>
          <a:prstGeom prst="rect">
            <a:avLst/>
          </a:prstGeom>
        </p:spPr>
      </p:pic>
    </p:spTree>
    <p:extLst>
      <p:ext uri="{BB962C8B-B14F-4D97-AF65-F5344CB8AC3E}">
        <p14:creationId xmlns:p14="http://schemas.microsoft.com/office/powerpoint/2010/main" val="224051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91276DA-BA7A-4CEF-8C19-503D7F0FD922}"/>
              </a:ext>
            </a:extLst>
          </p:cNvPr>
          <p:cNvPicPr>
            <a:picLocks noChangeAspect="1"/>
          </p:cNvPicPr>
          <p:nvPr/>
        </p:nvPicPr>
        <p:blipFill>
          <a:blip r:embed="rId2"/>
          <a:stretch>
            <a:fillRect/>
          </a:stretch>
        </p:blipFill>
        <p:spPr>
          <a:xfrm>
            <a:off x="6096000" y="3476679"/>
            <a:ext cx="5852583" cy="2911660"/>
          </a:xfrm>
          <a:prstGeom prst="rect">
            <a:avLst/>
          </a:prstGeom>
        </p:spPr>
      </p:pic>
      <p:sp>
        <p:nvSpPr>
          <p:cNvPr id="23" name="Freeform: Shape 22">
            <a:extLst>
              <a:ext uri="{FF2B5EF4-FFF2-40B4-BE49-F238E27FC236}">
                <a16:creationId xmlns:a16="http://schemas.microsoft.com/office/drawing/2014/main" id="{B2DC8709-0A70-45A9-A160-4B831CAB1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820929"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E613F699-B53E-4E9A-B7E8-4979FEF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012496"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CCF8F9-0A95-4843-BD93-8DDE7A78491E}"/>
              </a:ext>
            </a:extLst>
          </p:cNvPr>
          <p:cNvSpPr>
            <a:spLocks noGrp="1"/>
          </p:cNvSpPr>
          <p:nvPr>
            <p:ph type="ctrTitle"/>
          </p:nvPr>
        </p:nvSpPr>
        <p:spPr>
          <a:xfrm>
            <a:off x="804672" y="4041648"/>
            <a:ext cx="3877056" cy="2176272"/>
          </a:xfrm>
        </p:spPr>
        <p:txBody>
          <a:bodyPr anchor="t">
            <a:normAutofit/>
          </a:bodyPr>
          <a:lstStyle/>
          <a:p>
            <a:pPr algn="l"/>
            <a:r>
              <a:rPr lang="en-US" sz="5400" b="1" dirty="0"/>
              <a:t>THANK YOU</a:t>
            </a:r>
            <a:endParaRPr lang="tr-TR" sz="5400" b="1" dirty="0"/>
          </a:p>
        </p:txBody>
      </p:sp>
      <p:pic>
        <p:nvPicPr>
          <p:cNvPr id="4" name="Picture 3" descr="Diagram&#10;&#10;Description automatically generated with medium confidence">
            <a:extLst>
              <a:ext uri="{FF2B5EF4-FFF2-40B4-BE49-F238E27FC236}">
                <a16:creationId xmlns:a16="http://schemas.microsoft.com/office/drawing/2014/main" id="{247AA82D-3999-6649-9FDE-D5E312EC9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929" y="469661"/>
            <a:ext cx="4572000" cy="2959100"/>
          </a:xfrm>
          <a:prstGeom prst="rect">
            <a:avLst/>
          </a:prstGeom>
        </p:spPr>
      </p:pic>
    </p:spTree>
    <p:extLst>
      <p:ext uri="{BB962C8B-B14F-4D97-AF65-F5344CB8AC3E}">
        <p14:creationId xmlns:p14="http://schemas.microsoft.com/office/powerpoint/2010/main" val="402722895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2593910" y="69033"/>
            <a:ext cx="8759890" cy="1325563"/>
          </a:xfrm>
        </p:spPr>
        <p:txBody>
          <a:bodyPr>
            <a:noAutofit/>
          </a:bodyPr>
          <a:lstStyle/>
          <a:p>
            <a:r>
              <a:rPr lang="tr-TR" sz="4000" b="1" u="sng" dirty="0">
                <a:solidFill>
                  <a:srgbClr val="C00000"/>
                </a:solidFill>
              </a:rPr>
              <a:t>STRAY DOG POPULATION CONTROL</a:t>
            </a:r>
            <a:r>
              <a:rPr lang="en-US" sz="4000" b="1" u="sng" dirty="0">
                <a:solidFill>
                  <a:srgbClr val="C00000"/>
                </a:solidFill>
              </a:rPr>
              <a:t>: DEFINITION</a:t>
            </a:r>
            <a:endParaRPr lang="tr-TR" sz="4000" b="1" u="sng" dirty="0">
              <a:solidFill>
                <a:srgbClr val="C00000"/>
              </a:solidFill>
            </a:endParaRPr>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287866" y="1445373"/>
            <a:ext cx="7404100" cy="4876799"/>
          </a:xfrm>
        </p:spPr>
        <p:txBody>
          <a:bodyPr>
            <a:normAutofit/>
          </a:bodyPr>
          <a:lstStyle/>
          <a:p>
            <a:pPr marL="6896" marR="11278" indent="5296" algn="just" rtl="0">
              <a:spcBef>
                <a:spcPts val="1369"/>
              </a:spcBef>
              <a:spcAft>
                <a:spcPts val="0"/>
              </a:spcAft>
            </a:pPr>
            <a:r>
              <a:rPr lang="en-US" sz="1800" b="0" i="0" u="none" strike="noStrike" dirty="0">
                <a:solidFill>
                  <a:srgbClr val="000000"/>
                </a:solidFill>
                <a:effectLst/>
              </a:rPr>
              <a:t>The scope of these </a:t>
            </a:r>
            <a:r>
              <a:rPr lang="en-US" sz="1800" dirty="0">
                <a:solidFill>
                  <a:srgbClr val="000000"/>
                </a:solidFill>
              </a:rPr>
              <a:t>success examples and </a:t>
            </a:r>
            <a:r>
              <a:rPr lang="en-US" sz="1800" b="0" i="0" u="none" strike="noStrike" dirty="0">
                <a:solidFill>
                  <a:srgbClr val="000000"/>
                </a:solidFill>
                <a:effectLst/>
              </a:rPr>
              <a:t>recommendations is to deal with stray and feral dogs, which pose serious human health, animal health and welfare problems and have a socio-economic, environmental, political and religious impact in many countries. </a:t>
            </a:r>
          </a:p>
          <a:p>
            <a:pPr marL="6896" marR="11278" indent="5296" algn="just" rtl="0">
              <a:spcBef>
                <a:spcPts val="1369"/>
              </a:spcBef>
              <a:spcAft>
                <a:spcPts val="0"/>
              </a:spcAft>
            </a:pPr>
            <a:r>
              <a:rPr lang="en-US" sz="1800" b="0" i="0" u="none" strike="noStrike" dirty="0">
                <a:solidFill>
                  <a:srgbClr val="000000"/>
                </a:solidFill>
                <a:effectLst/>
              </a:rPr>
              <a:t>Human health, including the prevention of zoonotic </a:t>
            </a:r>
            <a:r>
              <a:rPr lang="en-US" sz="1800" b="0" i="1" u="none" strike="noStrike" dirty="0">
                <a:solidFill>
                  <a:srgbClr val="000000"/>
                </a:solidFill>
                <a:effectLst/>
              </a:rPr>
              <a:t>diseases</a:t>
            </a:r>
            <a:r>
              <a:rPr lang="en-US" sz="1800" b="0" i="0" u="none" strike="noStrike" dirty="0">
                <a:solidFill>
                  <a:srgbClr val="000000"/>
                </a:solidFill>
                <a:effectLst/>
              </a:rPr>
              <a:t>, notably rabies, is a priority. Dog population management is an integral part of rabies control programs. </a:t>
            </a:r>
          </a:p>
          <a:p>
            <a:pPr marL="6896" marR="11278" indent="5296" algn="just" rtl="0">
              <a:spcBef>
                <a:spcPts val="1369"/>
              </a:spcBef>
              <a:spcAft>
                <a:spcPts val="0"/>
              </a:spcAft>
            </a:pPr>
            <a:r>
              <a:rPr lang="en-US" sz="1800" b="0" i="1" u="none" strike="noStrike" dirty="0">
                <a:solidFill>
                  <a:srgbClr val="000000"/>
                </a:solidFill>
                <a:effectLst/>
              </a:rPr>
              <a:t>Veterinary Services </a:t>
            </a:r>
            <a:r>
              <a:rPr lang="en-US" sz="1800" b="0" i="0" u="none" strike="noStrike" dirty="0">
                <a:solidFill>
                  <a:srgbClr val="000000"/>
                </a:solidFill>
                <a:effectLst/>
              </a:rPr>
              <a:t>should play a lead role in ensuring </a:t>
            </a:r>
            <a:r>
              <a:rPr lang="en-US" sz="1800" b="0" i="1" u="none" strike="noStrike" dirty="0">
                <a:solidFill>
                  <a:srgbClr val="000000"/>
                </a:solidFill>
                <a:effectLst/>
              </a:rPr>
              <a:t>animal welfare </a:t>
            </a:r>
            <a:r>
              <a:rPr lang="en-US" sz="1800" b="0" i="0" u="none" strike="noStrike" dirty="0">
                <a:solidFill>
                  <a:srgbClr val="000000"/>
                </a:solidFill>
                <a:effectLst/>
              </a:rPr>
              <a:t>and should be involved in dog population control, coordinating their activities with other competent public institutions and/or agencies. </a:t>
            </a:r>
            <a:endParaRPr lang="en-US" dirty="0"/>
          </a:p>
          <a:p>
            <a:pPr marL="0" indent="0" algn="just">
              <a:buNone/>
            </a:pPr>
            <a:endParaRPr lang="en-US" dirty="0"/>
          </a:p>
          <a:p>
            <a:pPr marL="0" indent="0" algn="just">
              <a:buNone/>
            </a:pPr>
            <a:r>
              <a:rPr lang="en-US" i="1" u="sng" dirty="0"/>
              <a:t>Key definition:</a:t>
            </a:r>
            <a:r>
              <a:rPr lang="en-US" dirty="0"/>
              <a:t> </a:t>
            </a:r>
          </a:p>
          <a:p>
            <a:pPr marL="464464" marR="9322" lvl="1" indent="470" algn="just">
              <a:spcBef>
                <a:spcPts val="1188"/>
              </a:spcBef>
            </a:pPr>
            <a:r>
              <a:rPr lang="en-US" sz="1800" b="1" i="0" u="none" strike="noStrike" dirty="0">
                <a:solidFill>
                  <a:srgbClr val="000000"/>
                </a:solidFill>
                <a:effectLst/>
              </a:rPr>
              <a:t>Stray dog: </a:t>
            </a:r>
            <a:r>
              <a:rPr lang="en-US" sz="1800" b="0" i="0" u="none" strike="noStrike" dirty="0">
                <a:solidFill>
                  <a:srgbClr val="000000"/>
                </a:solidFill>
                <a:effectLst/>
              </a:rPr>
              <a:t>means any dog not under direct control by a person or not prevented from roaming. </a:t>
            </a:r>
            <a:endParaRPr lang="tr-TR" sz="3200" dirty="0"/>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0" y="18255"/>
            <a:ext cx="2661787" cy="1325563"/>
          </a:xfrm>
          <a:prstGeom prst="rect">
            <a:avLst/>
          </a:prstGeom>
        </p:spPr>
      </p:pic>
      <p:pic>
        <p:nvPicPr>
          <p:cNvPr id="6" name="Picture 5" descr="A picture containing text, mammal, lagomorph&#10;&#10;Description automatically generated">
            <a:extLst>
              <a:ext uri="{FF2B5EF4-FFF2-40B4-BE49-F238E27FC236}">
                <a16:creationId xmlns:a16="http://schemas.microsoft.com/office/drawing/2014/main" id="{208EA976-1C55-6E46-8A89-F64E2E4AD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300" y="1445374"/>
            <a:ext cx="4330700" cy="4876800"/>
          </a:xfrm>
          <a:prstGeom prst="rect">
            <a:avLst/>
          </a:prstGeom>
        </p:spPr>
      </p:pic>
    </p:spTree>
    <p:extLst>
      <p:ext uri="{BB962C8B-B14F-4D97-AF65-F5344CB8AC3E}">
        <p14:creationId xmlns:p14="http://schemas.microsoft.com/office/powerpoint/2010/main" val="200084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2593910" y="69033"/>
            <a:ext cx="8759890" cy="1325563"/>
          </a:xfrm>
        </p:spPr>
        <p:txBody>
          <a:bodyPr>
            <a:noAutofit/>
          </a:bodyPr>
          <a:lstStyle/>
          <a:p>
            <a:r>
              <a:rPr lang="tr-TR" sz="4000" b="1" u="sng" dirty="0">
                <a:solidFill>
                  <a:srgbClr val="C00000"/>
                </a:solidFill>
              </a:rPr>
              <a:t>STRAY DOG POPULATION CONTROL</a:t>
            </a:r>
            <a:r>
              <a:rPr lang="en-US" sz="4000" b="1" u="sng" dirty="0">
                <a:solidFill>
                  <a:srgbClr val="C00000"/>
                </a:solidFill>
              </a:rPr>
              <a:t>:</a:t>
            </a:r>
            <a:br>
              <a:rPr lang="en-US" sz="4000" b="1" u="sng" dirty="0">
                <a:solidFill>
                  <a:srgbClr val="C00000"/>
                </a:solidFill>
              </a:rPr>
            </a:br>
            <a:r>
              <a:rPr lang="en-US" sz="4000" b="1" u="sng" dirty="0">
                <a:solidFill>
                  <a:srgbClr val="C00000"/>
                </a:solidFill>
              </a:rPr>
              <a:t>OBJECTIVES</a:t>
            </a:r>
            <a:endParaRPr lang="tr-TR" sz="4000" b="1" u="sng" dirty="0">
              <a:solidFill>
                <a:srgbClr val="C00000"/>
              </a:solidFill>
            </a:endParaRPr>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372533" y="1682418"/>
            <a:ext cx="8551334" cy="5175582"/>
          </a:xfrm>
        </p:spPr>
        <p:txBody>
          <a:bodyPr>
            <a:normAutofit lnSpcReduction="10000"/>
          </a:bodyPr>
          <a:lstStyle/>
          <a:p>
            <a:pPr marL="13399" rtl="0">
              <a:spcBef>
                <a:spcPts val="1344"/>
              </a:spcBef>
              <a:spcAft>
                <a:spcPts val="0"/>
              </a:spcAft>
            </a:pPr>
            <a:r>
              <a:rPr lang="en-US" sz="1800" b="1" i="0" u="none" strike="noStrike" dirty="0">
                <a:solidFill>
                  <a:srgbClr val="000000"/>
                </a:solidFill>
                <a:effectLst/>
              </a:rPr>
              <a:t>Dog population control program objectives </a:t>
            </a:r>
            <a:endParaRPr lang="en-US" sz="1200" b="0" dirty="0">
              <a:effectLst/>
            </a:endParaRPr>
          </a:p>
          <a:p>
            <a:pPr marL="0" marR="1365644" indent="0" rtl="0">
              <a:spcBef>
                <a:spcPts val="1048"/>
              </a:spcBef>
              <a:spcAft>
                <a:spcPts val="0"/>
              </a:spcAft>
              <a:buNone/>
            </a:pPr>
            <a:r>
              <a:rPr lang="en-US" sz="1800" b="0" i="0" u="none" strike="noStrike" dirty="0">
                <a:solidFill>
                  <a:srgbClr val="000000"/>
                </a:solidFill>
                <a:effectLst/>
              </a:rPr>
              <a:t>	The objectives of a program to control the dog population       	may include the following: </a:t>
            </a:r>
          </a:p>
          <a:p>
            <a:pPr marL="0" marR="1365644" indent="0">
              <a:lnSpc>
                <a:spcPct val="120000"/>
              </a:lnSpc>
              <a:spcBef>
                <a:spcPts val="1048"/>
              </a:spcBef>
              <a:buNone/>
            </a:pPr>
            <a:r>
              <a:rPr lang="en-US" sz="1800" dirty="0">
                <a:solidFill>
                  <a:srgbClr val="000000"/>
                </a:solidFill>
              </a:rPr>
              <a:t>	1) improve health and welfare of owned and stray dog 	population; </a:t>
            </a:r>
          </a:p>
          <a:p>
            <a:pPr marL="0" indent="0">
              <a:lnSpc>
                <a:spcPct val="120000"/>
              </a:lnSpc>
              <a:spcBef>
                <a:spcPts val="202"/>
              </a:spcBef>
              <a:buNone/>
            </a:pPr>
            <a:r>
              <a:rPr lang="en-US" sz="1800" dirty="0">
                <a:solidFill>
                  <a:srgbClr val="000000"/>
                </a:solidFill>
              </a:rPr>
              <a:t>	2) reduce numbers of stray dogs to an acceptable level; </a:t>
            </a:r>
          </a:p>
          <a:p>
            <a:pPr marL="0" indent="0">
              <a:lnSpc>
                <a:spcPct val="110000"/>
              </a:lnSpc>
              <a:spcBef>
                <a:spcPts val="1048"/>
              </a:spcBef>
              <a:buNone/>
            </a:pPr>
            <a:r>
              <a:rPr lang="en-US" sz="1800" dirty="0">
                <a:solidFill>
                  <a:srgbClr val="000000"/>
                </a:solidFill>
              </a:rPr>
              <a:t>	3) promote responsible ownership; </a:t>
            </a:r>
          </a:p>
          <a:p>
            <a:pPr marL="0" marR="1009739" indent="0">
              <a:lnSpc>
                <a:spcPct val="110000"/>
              </a:lnSpc>
              <a:spcBef>
                <a:spcPts val="1054"/>
              </a:spcBef>
              <a:buNone/>
            </a:pPr>
            <a:r>
              <a:rPr lang="en-US" sz="1800" dirty="0">
                <a:solidFill>
                  <a:srgbClr val="000000"/>
                </a:solidFill>
              </a:rPr>
              <a:t>	4) assist in the creation and maintenance of a rabies immune or 	rabies free dog population; </a:t>
            </a:r>
          </a:p>
          <a:p>
            <a:pPr marL="0" marR="1009739" indent="0">
              <a:lnSpc>
                <a:spcPct val="120000"/>
              </a:lnSpc>
              <a:spcBef>
                <a:spcPts val="1054"/>
              </a:spcBef>
              <a:buNone/>
            </a:pPr>
            <a:r>
              <a:rPr lang="en-US" sz="1800" dirty="0">
                <a:solidFill>
                  <a:srgbClr val="000000"/>
                </a:solidFill>
              </a:rPr>
              <a:t>	5) reduce the risk of zoonotic diseases other than rabies; </a:t>
            </a:r>
          </a:p>
          <a:p>
            <a:pPr marL="0" indent="0">
              <a:lnSpc>
                <a:spcPct val="120000"/>
              </a:lnSpc>
              <a:spcBef>
                <a:spcPts val="202"/>
              </a:spcBef>
              <a:spcAft>
                <a:spcPts val="0"/>
              </a:spcAft>
              <a:buNone/>
            </a:pPr>
            <a:r>
              <a:rPr lang="en-US" sz="1800" dirty="0">
                <a:solidFill>
                  <a:srgbClr val="000000"/>
                </a:solidFill>
              </a:rPr>
              <a:t>	6) manage other risks to human health (e.g. parasites); </a:t>
            </a:r>
          </a:p>
          <a:p>
            <a:pPr marL="0" indent="0">
              <a:lnSpc>
                <a:spcPct val="120000"/>
              </a:lnSpc>
              <a:spcBef>
                <a:spcPts val="1048"/>
              </a:spcBef>
              <a:spcAft>
                <a:spcPts val="0"/>
              </a:spcAft>
              <a:buNone/>
            </a:pPr>
            <a:r>
              <a:rPr lang="en-US" sz="1800" dirty="0">
                <a:solidFill>
                  <a:srgbClr val="000000"/>
                </a:solidFill>
              </a:rPr>
              <a:t>	7) prevent harm to the environment and other animals; </a:t>
            </a:r>
          </a:p>
          <a:p>
            <a:pPr marL="0" indent="0" rtl="0">
              <a:lnSpc>
                <a:spcPct val="100000"/>
              </a:lnSpc>
              <a:spcBef>
                <a:spcPts val="1054"/>
              </a:spcBef>
              <a:spcAft>
                <a:spcPts val="0"/>
              </a:spcAft>
              <a:buNone/>
            </a:pPr>
            <a:r>
              <a:rPr lang="en-US" sz="1800" b="0" i="0" u="none" strike="noStrike" dirty="0">
                <a:solidFill>
                  <a:srgbClr val="000000"/>
                </a:solidFill>
                <a:effectLst/>
              </a:rPr>
              <a:t>	8) prevent illegal trade and trafficking.</a:t>
            </a:r>
            <a:br>
              <a:rPr lang="en-US" sz="1200" dirty="0"/>
            </a:br>
            <a:endParaRPr lang="tr-TR" sz="3200" dirty="0"/>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0" y="18255"/>
            <a:ext cx="2661787" cy="1325563"/>
          </a:xfrm>
          <a:prstGeom prst="rect">
            <a:avLst/>
          </a:prstGeom>
        </p:spPr>
      </p:pic>
      <p:pic>
        <p:nvPicPr>
          <p:cNvPr id="6" name="Picture 5" descr="A picture containing outdoor, person, mammal&#10;&#10;Description automatically generated">
            <a:extLst>
              <a:ext uri="{FF2B5EF4-FFF2-40B4-BE49-F238E27FC236}">
                <a16:creationId xmlns:a16="http://schemas.microsoft.com/office/drawing/2014/main" id="{3F42D517-0038-EC4B-9D0F-CC407790B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762000"/>
            <a:ext cx="4572000" cy="6096000"/>
          </a:xfrm>
          <a:prstGeom prst="rect">
            <a:avLst/>
          </a:prstGeom>
        </p:spPr>
      </p:pic>
    </p:spTree>
    <p:extLst>
      <p:ext uri="{BB962C8B-B14F-4D97-AF65-F5344CB8AC3E}">
        <p14:creationId xmlns:p14="http://schemas.microsoft.com/office/powerpoint/2010/main" val="211457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2593910" y="69033"/>
            <a:ext cx="8759890" cy="1325563"/>
          </a:xfrm>
        </p:spPr>
        <p:txBody>
          <a:bodyPr>
            <a:noAutofit/>
          </a:bodyPr>
          <a:lstStyle/>
          <a:p>
            <a:r>
              <a:rPr lang="tr-TR" sz="4000" b="1" u="sng" dirty="0">
                <a:solidFill>
                  <a:srgbClr val="C00000"/>
                </a:solidFill>
              </a:rPr>
              <a:t>STRAY DOG POPULATION CONTROL</a:t>
            </a:r>
            <a:r>
              <a:rPr lang="en-US" sz="4000" b="1" u="sng" dirty="0">
                <a:solidFill>
                  <a:srgbClr val="C00000"/>
                </a:solidFill>
              </a:rPr>
              <a:t>:</a:t>
            </a:r>
            <a:br>
              <a:rPr lang="en-US" sz="4000" b="1" u="sng" dirty="0">
                <a:solidFill>
                  <a:srgbClr val="C00000"/>
                </a:solidFill>
              </a:rPr>
            </a:br>
            <a:r>
              <a:rPr lang="en-US" sz="4000" b="1" u="sng" dirty="0">
                <a:solidFill>
                  <a:srgbClr val="C00000"/>
                </a:solidFill>
              </a:rPr>
              <a:t>KEY STEPS</a:t>
            </a:r>
            <a:endParaRPr lang="tr-TR" sz="4000" b="1" u="sng" dirty="0">
              <a:solidFill>
                <a:srgbClr val="C00000"/>
              </a:solidFill>
            </a:endParaRPr>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485775" y="1651447"/>
            <a:ext cx="11220450" cy="4987994"/>
          </a:xfrm>
        </p:spPr>
        <p:txBody>
          <a:bodyPr>
            <a:normAutofit/>
          </a:bodyPr>
          <a:lstStyle/>
          <a:p>
            <a:pPr marL="0" indent="0" rtl="0">
              <a:spcBef>
                <a:spcPts val="2478"/>
              </a:spcBef>
              <a:spcAft>
                <a:spcPts val="0"/>
              </a:spcAft>
              <a:buNone/>
            </a:pPr>
            <a:r>
              <a:rPr lang="en-US" sz="1200" b="0" i="0" u="none" strike="noStrike" dirty="0">
                <a:solidFill>
                  <a:srgbClr val="000000"/>
                </a:solidFill>
                <a:effectLst/>
              </a:rPr>
              <a:t>1.</a:t>
            </a:r>
            <a:r>
              <a:rPr lang="en-US" sz="1200" b="0" i="0" u="sng" dirty="0">
                <a:solidFill>
                  <a:srgbClr val="000000"/>
                </a:solidFill>
                <a:effectLst/>
              </a:rPr>
              <a:t> Education and legislation for responsible ownership </a:t>
            </a:r>
            <a:r>
              <a:rPr lang="en-US" sz="1200" b="0" i="0" u="none" strike="noStrike" dirty="0">
                <a:solidFill>
                  <a:srgbClr val="000000"/>
                </a:solidFill>
                <a:effectLst/>
              </a:rPr>
              <a:t> </a:t>
            </a:r>
            <a:endParaRPr lang="en-US" sz="1200" b="0" dirty="0">
              <a:effectLst/>
            </a:endParaRPr>
          </a:p>
          <a:p>
            <a:pPr marL="274472" marR="11570" indent="8661" algn="just" rtl="0">
              <a:spcBef>
                <a:spcPts val="1234"/>
              </a:spcBef>
              <a:spcAft>
                <a:spcPts val="0"/>
              </a:spcAft>
            </a:pPr>
            <a:r>
              <a:rPr lang="en-US" sz="1200" b="0" i="0" u="none" strike="noStrike" dirty="0">
                <a:solidFill>
                  <a:srgbClr val="000000"/>
                </a:solidFill>
                <a:effectLst/>
              </a:rPr>
              <a:t>Encouraging dog owners to be more responsible will reduce the number of dogs allowed to roam, improve the health and welfare of dogs, and </a:t>
            </a:r>
            <a:r>
              <a:rPr lang="en-US" sz="1200" b="0" i="0" u="none" strike="noStrike" dirty="0" err="1">
                <a:solidFill>
                  <a:srgbClr val="000000"/>
                </a:solidFill>
                <a:effectLst/>
              </a:rPr>
              <a:t>minimise</a:t>
            </a:r>
            <a:r>
              <a:rPr lang="en-US" sz="1200" b="0" i="0" u="none" strike="noStrike" dirty="0">
                <a:solidFill>
                  <a:srgbClr val="000000"/>
                </a:solidFill>
                <a:effectLst/>
              </a:rPr>
              <a:t> the risk that dogs pose to the community. The promotion of responsible dog ownership through legislation and education is a necessary part of a dog population control </a:t>
            </a:r>
            <a:r>
              <a:rPr lang="en-US" sz="1200" b="0" i="0" u="none" strike="noStrike" dirty="0" err="1">
                <a:solidFill>
                  <a:srgbClr val="000000"/>
                </a:solidFill>
                <a:effectLst/>
              </a:rPr>
              <a:t>programme</a:t>
            </a:r>
            <a:r>
              <a:rPr lang="en-US" sz="1200" b="0" i="0" u="none" strike="noStrike" dirty="0">
                <a:solidFill>
                  <a:srgbClr val="000000"/>
                </a:solidFill>
                <a:effectLst/>
              </a:rPr>
              <a:t>. Collaboration with local government authorities, </a:t>
            </a:r>
            <a:r>
              <a:rPr lang="en-US" sz="1200" b="0" i="1" u="none" strike="noStrike" dirty="0">
                <a:solidFill>
                  <a:srgbClr val="000000"/>
                </a:solidFill>
                <a:effectLst/>
              </a:rPr>
              <a:t>animal welfare </a:t>
            </a:r>
            <a:r>
              <a:rPr lang="en-US" sz="1200" b="0" i="0" u="none" strike="noStrike" dirty="0">
                <a:solidFill>
                  <a:srgbClr val="000000"/>
                </a:solidFill>
                <a:effectLst/>
              </a:rPr>
              <a:t>NGOs, kennel clubs, private </a:t>
            </a:r>
            <a:r>
              <a:rPr lang="en-US" sz="1200" b="0" i="1" u="none" strike="noStrike" dirty="0">
                <a:solidFill>
                  <a:srgbClr val="000000"/>
                </a:solidFill>
                <a:effectLst/>
              </a:rPr>
              <a:t>veterinarians </a:t>
            </a:r>
            <a:r>
              <a:rPr lang="en-US" sz="1200" b="0" i="0" u="none" strike="noStrike" dirty="0">
                <a:solidFill>
                  <a:srgbClr val="000000"/>
                </a:solidFill>
                <a:effectLst/>
              </a:rPr>
              <a:t>and veterinary </a:t>
            </a:r>
            <a:r>
              <a:rPr lang="en-US" sz="1200" b="0" i="0" u="none" strike="noStrike" dirty="0" err="1">
                <a:solidFill>
                  <a:srgbClr val="000000"/>
                </a:solidFill>
                <a:effectLst/>
              </a:rPr>
              <a:t>organisations</a:t>
            </a:r>
            <a:r>
              <a:rPr lang="en-US" sz="1200" b="0" i="0" u="none" strike="noStrike" dirty="0">
                <a:solidFill>
                  <a:srgbClr val="000000"/>
                </a:solidFill>
                <a:effectLst/>
              </a:rPr>
              <a:t> will assist </a:t>
            </a:r>
            <a:r>
              <a:rPr lang="en-US" sz="1200" b="0" i="1" u="none" strike="noStrike" dirty="0">
                <a:solidFill>
                  <a:srgbClr val="000000"/>
                </a:solidFill>
                <a:effectLst/>
              </a:rPr>
              <a:t>Veterinary Authorities </a:t>
            </a:r>
            <a:r>
              <a:rPr lang="en-US" sz="1200" b="0" i="0" u="none" strike="noStrike" dirty="0">
                <a:solidFill>
                  <a:srgbClr val="000000"/>
                </a:solidFill>
                <a:effectLst/>
              </a:rPr>
              <a:t>in establishing and maintaining </a:t>
            </a:r>
            <a:r>
              <a:rPr lang="en-US" sz="1200" b="0" i="0" u="none" strike="noStrike" dirty="0" err="1">
                <a:solidFill>
                  <a:srgbClr val="000000"/>
                </a:solidFill>
                <a:effectLst/>
              </a:rPr>
              <a:t>programmes</a:t>
            </a:r>
            <a:r>
              <a:rPr lang="en-US" sz="1200" b="0" i="0" u="none" strike="noStrike" dirty="0">
                <a:solidFill>
                  <a:srgbClr val="000000"/>
                </a:solidFill>
                <a:effectLst/>
              </a:rPr>
              <a:t>. </a:t>
            </a:r>
            <a:endParaRPr lang="en-US" sz="1200" b="0" dirty="0">
              <a:effectLst/>
            </a:endParaRPr>
          </a:p>
          <a:p>
            <a:pPr marL="0" indent="0" rtl="0">
              <a:spcBef>
                <a:spcPts val="1518"/>
              </a:spcBef>
              <a:spcAft>
                <a:spcPts val="0"/>
              </a:spcAft>
              <a:buNone/>
            </a:pPr>
            <a:r>
              <a:rPr lang="en-US" sz="1200" b="0" i="0" u="none" strike="noStrike" dirty="0">
                <a:solidFill>
                  <a:srgbClr val="000000"/>
                </a:solidFill>
                <a:effectLst/>
              </a:rPr>
              <a:t>2.</a:t>
            </a:r>
            <a:r>
              <a:rPr lang="en-US" sz="1200" b="0" i="0" u="sng" dirty="0">
                <a:solidFill>
                  <a:srgbClr val="000000"/>
                </a:solidFill>
                <a:effectLst/>
              </a:rPr>
              <a:t> Registration and identification of dogs (licensing)</a:t>
            </a:r>
            <a:r>
              <a:rPr lang="en-US" sz="1200" b="0" i="0" u="none" strike="noStrike" dirty="0">
                <a:solidFill>
                  <a:srgbClr val="000000"/>
                </a:solidFill>
                <a:effectLst/>
              </a:rPr>
              <a:t> </a:t>
            </a:r>
            <a:endParaRPr lang="en-US" sz="1200" b="0" dirty="0">
              <a:effectLst/>
            </a:endParaRPr>
          </a:p>
          <a:p>
            <a:pPr marL="274472" marR="16256" indent="0" algn="just" rtl="0">
              <a:spcBef>
                <a:spcPts val="1233"/>
              </a:spcBef>
              <a:spcAft>
                <a:spcPts val="0"/>
              </a:spcAft>
            </a:pPr>
            <a:r>
              <a:rPr lang="en-US" sz="1200" b="0" i="0" u="none" strike="noStrike" dirty="0">
                <a:solidFill>
                  <a:srgbClr val="000000"/>
                </a:solidFill>
                <a:effectLst/>
              </a:rPr>
              <a:t>A core component of dog population control by the </a:t>
            </a:r>
            <a:r>
              <a:rPr lang="en-US" sz="1200" b="0" i="1" u="none" strike="noStrike" dirty="0">
                <a:solidFill>
                  <a:srgbClr val="000000"/>
                </a:solidFill>
                <a:effectLst/>
              </a:rPr>
              <a:t>Competent Authorities </a:t>
            </a:r>
            <a:r>
              <a:rPr lang="en-US" sz="1200" b="0" i="0" u="none" strike="noStrike" dirty="0">
                <a:solidFill>
                  <a:srgbClr val="000000"/>
                </a:solidFill>
                <a:effectLst/>
              </a:rPr>
              <a:t>is the registration and identification of owned dogs. This may include granting </a:t>
            </a:r>
            <a:r>
              <a:rPr lang="en-US" sz="1200" b="0" i="0" u="none" strike="noStrike" dirty="0" err="1">
                <a:solidFill>
                  <a:srgbClr val="000000"/>
                </a:solidFill>
                <a:effectLst/>
              </a:rPr>
              <a:t>licences</a:t>
            </a:r>
            <a:r>
              <a:rPr lang="en-US" sz="1200" b="0" i="0" u="none" strike="noStrike" dirty="0">
                <a:solidFill>
                  <a:srgbClr val="000000"/>
                </a:solidFill>
                <a:effectLst/>
              </a:rPr>
              <a:t> to owners and breeders. Registration and identification may be emphasized as part of responsible dog ownership and are often linked to animal health </a:t>
            </a:r>
            <a:r>
              <a:rPr lang="en-US" sz="1200" b="0" i="0" u="none" strike="noStrike" dirty="0" err="1">
                <a:solidFill>
                  <a:srgbClr val="000000"/>
                </a:solidFill>
                <a:effectLst/>
              </a:rPr>
              <a:t>programmes</a:t>
            </a:r>
            <a:r>
              <a:rPr lang="en-US" sz="1200" b="0" i="0" u="none" strike="noStrike" dirty="0">
                <a:solidFill>
                  <a:srgbClr val="000000"/>
                </a:solidFill>
                <a:effectLst/>
              </a:rPr>
              <a:t>, for example, mandatory rabies </a:t>
            </a:r>
            <a:r>
              <a:rPr lang="en-US" sz="1200" b="0" i="1" u="none" strike="noStrike" dirty="0">
                <a:solidFill>
                  <a:srgbClr val="000000"/>
                </a:solidFill>
                <a:effectLst/>
              </a:rPr>
              <a:t>vaccination </a:t>
            </a:r>
            <a:r>
              <a:rPr lang="en-US" sz="1200" b="0" i="0" u="none" strike="noStrike" dirty="0">
                <a:solidFill>
                  <a:srgbClr val="000000"/>
                </a:solidFill>
                <a:effectLst/>
              </a:rPr>
              <a:t>and traceability. </a:t>
            </a:r>
            <a:endParaRPr lang="en-US" sz="1200" b="0" dirty="0">
              <a:effectLst/>
            </a:endParaRPr>
          </a:p>
          <a:p>
            <a:pPr marL="274498" marR="14669" indent="8890" algn="just" rtl="0">
              <a:spcBef>
                <a:spcPts val="1224"/>
              </a:spcBef>
              <a:spcAft>
                <a:spcPts val="0"/>
              </a:spcAft>
            </a:pPr>
            <a:r>
              <a:rPr lang="en-US" sz="1200" b="0" i="0" u="none" strike="noStrike" dirty="0">
                <a:solidFill>
                  <a:srgbClr val="000000"/>
                </a:solidFill>
                <a:effectLst/>
              </a:rPr>
              <a:t>Registration of </a:t>
            </a:r>
            <a:r>
              <a:rPr lang="en-US" sz="1200" b="0" i="1" u="none" strike="noStrike" dirty="0">
                <a:solidFill>
                  <a:srgbClr val="000000"/>
                </a:solidFill>
                <a:effectLst/>
              </a:rPr>
              <a:t>animals </a:t>
            </a:r>
            <a:r>
              <a:rPr lang="en-US" sz="1200" b="0" i="0" u="none" strike="noStrike" dirty="0">
                <a:solidFill>
                  <a:srgbClr val="000000"/>
                </a:solidFill>
                <a:effectLst/>
              </a:rPr>
              <a:t>in a </a:t>
            </a:r>
            <a:r>
              <a:rPr lang="en-US" sz="1200" b="0" i="0" u="none" strike="noStrike" dirty="0" err="1">
                <a:solidFill>
                  <a:srgbClr val="000000"/>
                </a:solidFill>
                <a:effectLst/>
              </a:rPr>
              <a:t>centralised</a:t>
            </a:r>
            <a:r>
              <a:rPr lang="en-US" sz="1200" b="0" i="0" u="none" strike="noStrike" dirty="0">
                <a:solidFill>
                  <a:srgbClr val="000000"/>
                </a:solidFill>
                <a:effectLst/>
              </a:rPr>
              <a:t> database can be used to support the enforcement of legislation and the reuniting of lost </a:t>
            </a:r>
            <a:r>
              <a:rPr lang="en-US" sz="1200" b="0" i="1" u="none" strike="noStrike" dirty="0">
                <a:solidFill>
                  <a:srgbClr val="000000"/>
                </a:solidFill>
                <a:effectLst/>
              </a:rPr>
              <a:t>animals </a:t>
            </a:r>
            <a:r>
              <a:rPr lang="en-US" sz="1200" b="0" i="0" u="none" strike="noStrike" dirty="0">
                <a:solidFill>
                  <a:srgbClr val="000000"/>
                </a:solidFill>
                <a:effectLst/>
              </a:rPr>
              <a:t>with owners. The control of dog reproduction by </a:t>
            </a:r>
            <a:r>
              <a:rPr lang="en-US" sz="1200" b="0" i="0" u="none" strike="noStrike" dirty="0" err="1">
                <a:solidFill>
                  <a:srgbClr val="000000"/>
                </a:solidFill>
                <a:effectLst/>
              </a:rPr>
              <a:t>sterilisation</a:t>
            </a:r>
            <a:r>
              <a:rPr lang="en-US" sz="1200" b="0" i="0" u="none" strike="noStrike" dirty="0">
                <a:solidFill>
                  <a:srgbClr val="000000"/>
                </a:solidFill>
                <a:effectLst/>
              </a:rPr>
              <a:t> can be encouraged through financial incentives presented by differential licensing fees. </a:t>
            </a:r>
            <a:endParaRPr lang="en-US" sz="1200" b="0" dirty="0">
              <a:effectLst/>
            </a:endParaRPr>
          </a:p>
          <a:p>
            <a:pPr marL="0" indent="0" rtl="0">
              <a:spcBef>
                <a:spcPts val="1525"/>
              </a:spcBef>
              <a:spcAft>
                <a:spcPts val="0"/>
              </a:spcAft>
              <a:buNone/>
            </a:pPr>
            <a:r>
              <a:rPr lang="en-US" sz="1200" b="0" i="0" u="none" strike="noStrike" dirty="0">
                <a:solidFill>
                  <a:srgbClr val="000000"/>
                </a:solidFill>
                <a:effectLst/>
              </a:rPr>
              <a:t>3.</a:t>
            </a:r>
            <a:r>
              <a:rPr lang="en-US" sz="1200" b="0" i="0" u="sng" dirty="0">
                <a:solidFill>
                  <a:srgbClr val="000000"/>
                </a:solidFill>
                <a:effectLst/>
              </a:rPr>
              <a:t> Reproductive control</a:t>
            </a:r>
            <a:r>
              <a:rPr lang="en-US" sz="1200" b="0" i="0" u="none" strike="noStrike" dirty="0">
                <a:solidFill>
                  <a:srgbClr val="000000"/>
                </a:solidFill>
                <a:effectLst/>
              </a:rPr>
              <a:t> </a:t>
            </a:r>
            <a:endParaRPr lang="en-US" sz="1200" b="0" dirty="0">
              <a:effectLst/>
            </a:endParaRPr>
          </a:p>
          <a:p>
            <a:pPr marL="273749" marR="10859" indent="4331" algn="just" rtl="0">
              <a:spcBef>
                <a:spcPts val="1234"/>
              </a:spcBef>
              <a:spcAft>
                <a:spcPts val="0"/>
              </a:spcAft>
            </a:pPr>
            <a:r>
              <a:rPr lang="en-US" sz="1200" b="0" i="0" u="none" strike="noStrike" dirty="0">
                <a:solidFill>
                  <a:srgbClr val="000000"/>
                </a:solidFill>
                <a:effectLst/>
              </a:rPr>
              <a:t>Controlling reproduction in dogs prevents the birth of unwanted puppies and can help address the balance between demand for dogs and the size of the population. It is advisable to focus efforts to control reproduction on those individuals or groups in the dog population identified as the most productive and the most likely to be the sources of unwanted and stray dogs, to ensure best use of resources. Methods for controlling reproduction in dogs include: </a:t>
            </a:r>
            <a:endParaRPr lang="en-US" sz="1200" b="0" dirty="0">
              <a:effectLst/>
            </a:endParaRPr>
          </a:p>
          <a:p>
            <a:pPr marL="734327" lvl="1">
              <a:spcBef>
                <a:spcPts val="1224"/>
              </a:spcBef>
            </a:pPr>
            <a:r>
              <a:rPr lang="en-US" sz="1200" b="0" i="0" u="none" strike="noStrike" dirty="0">
                <a:solidFill>
                  <a:srgbClr val="000000"/>
                </a:solidFill>
                <a:effectLst/>
              </a:rPr>
              <a:t>a) surgical </a:t>
            </a:r>
            <a:r>
              <a:rPr lang="en-US" sz="1200" b="0" i="0" u="none" strike="noStrike" dirty="0" err="1">
                <a:solidFill>
                  <a:srgbClr val="000000"/>
                </a:solidFill>
                <a:effectLst/>
              </a:rPr>
              <a:t>sterilisation</a:t>
            </a:r>
            <a:r>
              <a:rPr lang="en-US" sz="1200" b="0" i="0" u="none" strike="noStrike" dirty="0">
                <a:solidFill>
                  <a:srgbClr val="000000"/>
                </a:solidFill>
                <a:effectLst/>
              </a:rPr>
              <a:t>; </a:t>
            </a:r>
            <a:endParaRPr lang="en-US" sz="1200" b="0" dirty="0">
              <a:effectLst/>
            </a:endParaRPr>
          </a:p>
          <a:p>
            <a:pPr marL="736968" lvl="1">
              <a:spcBef>
                <a:spcPts val="1234"/>
              </a:spcBef>
            </a:pPr>
            <a:r>
              <a:rPr lang="en-US" sz="1200" b="0" i="0" u="none" strike="noStrike" dirty="0">
                <a:solidFill>
                  <a:srgbClr val="000000"/>
                </a:solidFill>
                <a:effectLst/>
              </a:rPr>
              <a:t>b) chemical </a:t>
            </a:r>
            <a:r>
              <a:rPr lang="en-US" sz="1200" b="0" i="0" u="none" strike="noStrike" dirty="0" err="1">
                <a:solidFill>
                  <a:srgbClr val="000000"/>
                </a:solidFill>
                <a:effectLst/>
              </a:rPr>
              <a:t>sterilisation</a:t>
            </a:r>
            <a:r>
              <a:rPr lang="en-US" sz="1200" b="0" i="0" u="none" strike="noStrike" dirty="0">
                <a:solidFill>
                  <a:srgbClr val="000000"/>
                </a:solidFill>
                <a:effectLst/>
              </a:rPr>
              <a:t>; </a:t>
            </a:r>
            <a:endParaRPr lang="en-US" sz="1200" b="0" dirty="0">
              <a:effectLst/>
            </a:endParaRPr>
          </a:p>
          <a:p>
            <a:pPr marL="734809" lvl="1">
              <a:spcBef>
                <a:spcPts val="1234"/>
              </a:spcBef>
            </a:pPr>
            <a:r>
              <a:rPr lang="en-US" sz="1200" b="0" i="0" u="none" strike="noStrike" dirty="0">
                <a:solidFill>
                  <a:srgbClr val="000000"/>
                </a:solidFill>
                <a:effectLst/>
              </a:rPr>
              <a:t>c) chemical contraception; </a:t>
            </a:r>
          </a:p>
          <a:p>
            <a:pPr marL="734809" lvl="1">
              <a:spcBef>
                <a:spcPts val="1234"/>
              </a:spcBef>
            </a:pPr>
            <a:r>
              <a:rPr lang="en-US" sz="1200" dirty="0">
                <a:solidFill>
                  <a:srgbClr val="000000"/>
                </a:solidFill>
              </a:rPr>
              <a:t>d) separation of female dogs during </a:t>
            </a:r>
            <a:r>
              <a:rPr lang="en-US" sz="1200" dirty="0" err="1">
                <a:solidFill>
                  <a:srgbClr val="000000"/>
                </a:solidFill>
              </a:rPr>
              <a:t>oestrus</a:t>
            </a:r>
            <a:r>
              <a:rPr lang="en-US" sz="1200" dirty="0">
                <a:solidFill>
                  <a:srgbClr val="000000"/>
                </a:solidFill>
              </a:rPr>
              <a:t> from </a:t>
            </a:r>
            <a:r>
              <a:rPr lang="en-US" sz="1200" dirty="0" err="1">
                <a:solidFill>
                  <a:srgbClr val="000000"/>
                </a:solidFill>
              </a:rPr>
              <a:t>unsterilised</a:t>
            </a:r>
            <a:r>
              <a:rPr lang="en-US" sz="1200" dirty="0">
                <a:solidFill>
                  <a:srgbClr val="000000"/>
                </a:solidFill>
              </a:rPr>
              <a:t> males.  </a:t>
            </a:r>
          </a:p>
          <a:p>
            <a:pPr marL="277609" rtl="0">
              <a:spcBef>
                <a:spcPts val="1234"/>
              </a:spcBef>
              <a:spcAft>
                <a:spcPts val="0"/>
              </a:spcAft>
            </a:pPr>
            <a:endParaRPr lang="en-US" sz="1200" b="0" dirty="0">
              <a:effectLst/>
            </a:endParaRPr>
          </a:p>
          <a:p>
            <a:pPr marL="277609" rtl="0">
              <a:spcBef>
                <a:spcPts val="1234"/>
              </a:spcBef>
              <a:spcAft>
                <a:spcPts val="0"/>
              </a:spcAft>
            </a:pPr>
            <a:endParaRPr lang="en-US" sz="1200" b="0" dirty="0">
              <a:effectLst/>
            </a:endParaRPr>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0" y="18255"/>
            <a:ext cx="2661787" cy="1325563"/>
          </a:xfrm>
          <a:prstGeom prst="rect">
            <a:avLst/>
          </a:prstGeom>
        </p:spPr>
      </p:pic>
    </p:spTree>
    <p:extLst>
      <p:ext uri="{BB962C8B-B14F-4D97-AF65-F5344CB8AC3E}">
        <p14:creationId xmlns:p14="http://schemas.microsoft.com/office/powerpoint/2010/main" val="89907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2593910" y="69033"/>
            <a:ext cx="8759890" cy="1325563"/>
          </a:xfrm>
        </p:spPr>
        <p:txBody>
          <a:bodyPr>
            <a:noAutofit/>
          </a:bodyPr>
          <a:lstStyle/>
          <a:p>
            <a:r>
              <a:rPr lang="tr-TR" sz="4000" b="1" u="sng" dirty="0">
                <a:solidFill>
                  <a:srgbClr val="C00000"/>
                </a:solidFill>
              </a:rPr>
              <a:t>STRAY DOG POPULATION CONTROL</a:t>
            </a:r>
            <a:r>
              <a:rPr lang="en-US" sz="4000" b="1" u="sng" dirty="0">
                <a:solidFill>
                  <a:srgbClr val="C00000"/>
                </a:solidFill>
              </a:rPr>
              <a:t>:</a:t>
            </a:r>
            <a:br>
              <a:rPr lang="en-US" sz="4000" b="1" u="sng" dirty="0">
                <a:solidFill>
                  <a:srgbClr val="C00000"/>
                </a:solidFill>
              </a:rPr>
            </a:br>
            <a:r>
              <a:rPr lang="en-US" sz="4000" b="1" u="sng" dirty="0">
                <a:solidFill>
                  <a:srgbClr val="C00000"/>
                </a:solidFill>
              </a:rPr>
              <a:t>KEY STEPS</a:t>
            </a:r>
            <a:endParaRPr lang="tr-TR" sz="4000" b="1" u="sng" dirty="0">
              <a:solidFill>
                <a:srgbClr val="C00000"/>
              </a:solidFill>
            </a:endParaRPr>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3984979" y="1502214"/>
            <a:ext cx="8031338" cy="5355786"/>
          </a:xfrm>
        </p:spPr>
        <p:txBody>
          <a:bodyPr>
            <a:normAutofit fontScale="85000" lnSpcReduction="20000"/>
          </a:bodyPr>
          <a:lstStyle/>
          <a:p>
            <a:pPr marL="0" indent="0" rtl="0">
              <a:spcBef>
                <a:spcPts val="1242"/>
              </a:spcBef>
              <a:spcAft>
                <a:spcPts val="0"/>
              </a:spcAft>
              <a:buNone/>
            </a:pPr>
            <a:r>
              <a:rPr lang="en-US" sz="1800" b="0" i="0" u="none" strike="noStrike" dirty="0">
                <a:solidFill>
                  <a:srgbClr val="000000"/>
                </a:solidFill>
                <a:effectLst/>
              </a:rPr>
              <a:t>4.</a:t>
            </a:r>
            <a:r>
              <a:rPr lang="en-US" sz="1800" b="0" i="0" u="sng" dirty="0">
                <a:solidFill>
                  <a:srgbClr val="000000"/>
                </a:solidFill>
                <a:effectLst/>
              </a:rPr>
              <a:t> Removal and handling </a:t>
            </a:r>
            <a:r>
              <a:rPr lang="en-US" sz="1800" b="0" i="0" u="none" strike="noStrike" dirty="0">
                <a:solidFill>
                  <a:srgbClr val="000000"/>
                </a:solidFill>
                <a:effectLst/>
              </a:rPr>
              <a:t> </a:t>
            </a:r>
            <a:endParaRPr lang="en-US" sz="1200" b="0" dirty="0">
              <a:effectLst/>
            </a:endParaRPr>
          </a:p>
          <a:p>
            <a:pPr marL="274472" marR="13449" indent="-2527" algn="just" rtl="0">
              <a:spcBef>
                <a:spcPts val="946"/>
              </a:spcBef>
              <a:spcAft>
                <a:spcPts val="0"/>
              </a:spcAft>
            </a:pPr>
            <a:r>
              <a:rPr lang="en-US" sz="1800" b="0" i="0" u="none" strike="noStrike" dirty="0">
                <a:solidFill>
                  <a:srgbClr val="000000"/>
                </a:solidFill>
                <a:effectLst/>
              </a:rPr>
              <a:t>The </a:t>
            </a:r>
            <a:r>
              <a:rPr lang="en-US" sz="1800" b="0" i="1" u="none" strike="noStrike" dirty="0">
                <a:solidFill>
                  <a:srgbClr val="000000"/>
                </a:solidFill>
                <a:effectLst/>
              </a:rPr>
              <a:t>Competent Authority </a:t>
            </a:r>
            <a:r>
              <a:rPr lang="en-US" sz="1800" b="0" i="0" u="none" strike="noStrike" dirty="0">
                <a:solidFill>
                  <a:srgbClr val="000000"/>
                </a:solidFill>
                <a:effectLst/>
              </a:rPr>
              <a:t>should collect dogs that are not under direct supervision and verify their ownership. Capture, transport, and holding of the dogs should be done humanely. The </a:t>
            </a:r>
            <a:r>
              <a:rPr lang="en-US" sz="1800" b="0" i="1" u="none" strike="noStrike" dirty="0">
                <a:solidFill>
                  <a:srgbClr val="000000"/>
                </a:solidFill>
                <a:effectLst/>
              </a:rPr>
              <a:t>Competent Authority </a:t>
            </a:r>
            <a:r>
              <a:rPr lang="en-US" sz="1800" b="0" i="0" u="none" strike="noStrike" dirty="0">
                <a:solidFill>
                  <a:srgbClr val="000000"/>
                </a:solidFill>
                <a:effectLst/>
              </a:rPr>
              <a:t>should develop and implement appropriate legislation and training to regulate these activities. Capture should be achieved with the minimum force required and equipment should be used that supports humane handling. Uncovered wire loops should not be used for capture. </a:t>
            </a:r>
          </a:p>
          <a:p>
            <a:pPr marL="271945" marR="13449" indent="0" algn="just" rtl="0">
              <a:spcBef>
                <a:spcPts val="946"/>
              </a:spcBef>
              <a:spcAft>
                <a:spcPts val="0"/>
              </a:spcAft>
              <a:buNone/>
            </a:pPr>
            <a:r>
              <a:rPr lang="en-US" sz="1800" b="0" i="0" u="none" strike="noStrike" dirty="0">
                <a:solidFill>
                  <a:srgbClr val="000000"/>
                </a:solidFill>
                <a:effectLst/>
              </a:rPr>
              <a:t> </a:t>
            </a:r>
            <a:endParaRPr lang="en-US" sz="1200" b="0" dirty="0">
              <a:effectLst/>
            </a:endParaRPr>
          </a:p>
          <a:p>
            <a:pPr marL="0" indent="0" rtl="0">
              <a:spcBef>
                <a:spcPts val="1241"/>
              </a:spcBef>
              <a:spcAft>
                <a:spcPts val="0"/>
              </a:spcAft>
              <a:buNone/>
            </a:pPr>
            <a:r>
              <a:rPr lang="en-US" sz="1800" b="0" i="0" u="none" strike="noStrike" dirty="0">
                <a:solidFill>
                  <a:srgbClr val="000000"/>
                </a:solidFill>
                <a:effectLst/>
              </a:rPr>
              <a:t>5.</a:t>
            </a:r>
            <a:r>
              <a:rPr lang="en-US" sz="1800" b="0" i="0" u="sng" dirty="0">
                <a:solidFill>
                  <a:srgbClr val="000000"/>
                </a:solidFill>
                <a:effectLst/>
              </a:rPr>
              <a:t> Capture and return, rehoming or release</a:t>
            </a:r>
            <a:r>
              <a:rPr lang="en-US" sz="1800" b="0" i="0" u="none" strike="noStrike" dirty="0">
                <a:solidFill>
                  <a:srgbClr val="000000"/>
                </a:solidFill>
                <a:effectLst/>
              </a:rPr>
              <a:t> </a:t>
            </a:r>
            <a:endParaRPr lang="en-US" sz="1200" b="0" dirty="0">
              <a:effectLst/>
            </a:endParaRPr>
          </a:p>
          <a:p>
            <a:pPr marL="274472" marR="11443" indent="11316" algn="just" rtl="0">
              <a:spcBef>
                <a:spcPts val="946"/>
              </a:spcBef>
              <a:spcAft>
                <a:spcPts val="0"/>
              </a:spcAft>
            </a:pPr>
            <a:r>
              <a:rPr lang="en-US" sz="1800" b="0" i="1" u="none" strike="noStrike" dirty="0">
                <a:solidFill>
                  <a:srgbClr val="000000"/>
                </a:solidFill>
                <a:effectLst/>
              </a:rPr>
              <a:t>Competent Authorities </a:t>
            </a:r>
            <a:r>
              <a:rPr lang="en-US" sz="1800" b="0" i="0" u="none" strike="noStrike" dirty="0">
                <a:solidFill>
                  <a:srgbClr val="000000"/>
                </a:solidFill>
                <a:effectLst/>
              </a:rPr>
              <a:t>have the responsibility to develop minimum standards for the housing (physical facilities) and care of these dogs. There should be provision for holding the dogs for a reasonable period of time to allow for reunion with the owner and, as appropriate, for rabies observation.</a:t>
            </a:r>
          </a:p>
          <a:p>
            <a:pPr marL="274472" marR="11443" indent="0" algn="just" rtl="0">
              <a:spcBef>
                <a:spcPts val="946"/>
              </a:spcBef>
              <a:spcAft>
                <a:spcPts val="0"/>
              </a:spcAft>
              <a:buNone/>
            </a:pPr>
            <a:r>
              <a:rPr lang="en-US" sz="1800" b="0" i="0" u="none" strike="noStrike" dirty="0">
                <a:solidFill>
                  <a:srgbClr val="000000"/>
                </a:solidFill>
                <a:effectLst/>
              </a:rPr>
              <a:t> </a:t>
            </a:r>
            <a:endParaRPr lang="en-US" sz="1200" b="0" dirty="0">
              <a:effectLst/>
            </a:endParaRPr>
          </a:p>
          <a:p>
            <a:pPr marL="0" indent="0" rtl="0">
              <a:spcBef>
                <a:spcPts val="1246"/>
              </a:spcBef>
              <a:spcAft>
                <a:spcPts val="0"/>
              </a:spcAft>
              <a:buNone/>
            </a:pPr>
            <a:r>
              <a:rPr lang="en-US" sz="1800" b="0" i="0" u="none" strike="noStrike" dirty="0">
                <a:solidFill>
                  <a:srgbClr val="000000"/>
                </a:solidFill>
                <a:effectLst/>
              </a:rPr>
              <a:t>6. </a:t>
            </a:r>
            <a:r>
              <a:rPr lang="en-US" sz="1800" b="0" i="0" u="sng" dirty="0">
                <a:solidFill>
                  <a:srgbClr val="000000"/>
                </a:solidFill>
                <a:effectLst/>
              </a:rPr>
              <a:t>Environmental controls</a:t>
            </a:r>
            <a:r>
              <a:rPr lang="en-US" sz="1800" b="0" i="0" u="none" strike="noStrike" dirty="0">
                <a:solidFill>
                  <a:srgbClr val="000000"/>
                </a:solidFill>
                <a:effectLst/>
              </a:rPr>
              <a:t> </a:t>
            </a:r>
            <a:endParaRPr lang="en-US" sz="1200" b="0" dirty="0">
              <a:effectLst/>
            </a:endParaRPr>
          </a:p>
          <a:p>
            <a:pPr marL="277127" marR="15951" indent="1562" rtl="0">
              <a:spcBef>
                <a:spcPts val="957"/>
              </a:spcBef>
              <a:spcAft>
                <a:spcPts val="0"/>
              </a:spcAft>
            </a:pPr>
            <a:r>
              <a:rPr lang="en-US" sz="1800" b="0" i="0" u="none" strike="noStrike" dirty="0">
                <a:solidFill>
                  <a:srgbClr val="000000"/>
                </a:solidFill>
                <a:effectLst/>
              </a:rPr>
              <a:t>Steps should be taken to exclude dogs from sources of food (e.g. rubbish dumps and </a:t>
            </a:r>
            <a:r>
              <a:rPr lang="en-US" sz="1800" b="0" i="1" u="none" strike="noStrike" dirty="0">
                <a:solidFill>
                  <a:srgbClr val="000000"/>
                </a:solidFill>
                <a:effectLst/>
              </a:rPr>
              <a:t>abattoirs</a:t>
            </a:r>
            <a:r>
              <a:rPr lang="en-US" sz="1800" b="0" i="0" u="none" strike="noStrike" dirty="0">
                <a:solidFill>
                  <a:srgbClr val="000000"/>
                </a:solidFill>
                <a:effectLst/>
              </a:rPr>
              <a:t>, and installing animal-proof rubbish containers). </a:t>
            </a:r>
            <a:endParaRPr lang="en-US" sz="1200" b="0" dirty="0">
              <a:effectLst/>
            </a:endParaRPr>
          </a:p>
          <a:p>
            <a:pPr marL="274472" marR="6629" indent="-5296" rtl="0">
              <a:spcBef>
                <a:spcPts val="951"/>
              </a:spcBef>
              <a:spcAft>
                <a:spcPts val="0"/>
              </a:spcAft>
            </a:pPr>
            <a:r>
              <a:rPr lang="en-US" sz="1800" b="0" i="0" u="none" strike="noStrike" dirty="0">
                <a:solidFill>
                  <a:srgbClr val="000000"/>
                </a:solidFill>
                <a:effectLst/>
              </a:rPr>
              <a:t>This should be linked to a reduction in the dog population by other methods, to avoid </a:t>
            </a:r>
            <a:r>
              <a:rPr lang="en-US" sz="1800" b="0" i="1" u="none" strike="noStrike" dirty="0">
                <a:solidFill>
                  <a:srgbClr val="000000"/>
                </a:solidFill>
                <a:effectLst/>
              </a:rPr>
              <a:t>animal welfare </a:t>
            </a:r>
            <a:r>
              <a:rPr lang="en-US" sz="1800" b="0" i="0" u="none" strike="noStrike" dirty="0">
                <a:solidFill>
                  <a:srgbClr val="000000"/>
                </a:solidFill>
                <a:effectLst/>
              </a:rPr>
              <a:t>problems.</a:t>
            </a:r>
          </a:p>
          <a:p>
            <a:pPr marL="269176" marR="6629" indent="0" rtl="0">
              <a:spcBef>
                <a:spcPts val="951"/>
              </a:spcBef>
              <a:spcAft>
                <a:spcPts val="0"/>
              </a:spcAft>
              <a:buNone/>
            </a:pPr>
            <a:r>
              <a:rPr lang="en-US" sz="1800" b="0" i="0" u="none" strike="noStrike" dirty="0">
                <a:solidFill>
                  <a:srgbClr val="000000"/>
                </a:solidFill>
                <a:effectLst/>
              </a:rPr>
              <a:t> </a:t>
            </a:r>
            <a:endParaRPr lang="en-US" sz="1200" b="0" dirty="0">
              <a:effectLst/>
            </a:endParaRPr>
          </a:p>
          <a:p>
            <a:pPr marL="0" indent="0" rtl="0">
              <a:spcBef>
                <a:spcPts val="1246"/>
              </a:spcBef>
              <a:spcAft>
                <a:spcPts val="0"/>
              </a:spcAft>
              <a:buNone/>
            </a:pPr>
            <a:r>
              <a:rPr lang="en-US" sz="1800" b="0" i="0" u="none" strike="noStrike" dirty="0">
                <a:solidFill>
                  <a:srgbClr val="000000"/>
                </a:solidFill>
                <a:effectLst/>
              </a:rPr>
              <a:t>7.</a:t>
            </a:r>
            <a:r>
              <a:rPr lang="en-US" sz="1800" b="0" i="0" u="sng" dirty="0">
                <a:solidFill>
                  <a:srgbClr val="000000"/>
                </a:solidFill>
                <a:effectLst/>
              </a:rPr>
              <a:t> Control of dog movement — international (export/import)</a:t>
            </a:r>
            <a:r>
              <a:rPr lang="en-US" sz="1800" b="0" i="0" u="none" strike="noStrike" dirty="0">
                <a:solidFill>
                  <a:srgbClr val="000000"/>
                </a:solidFill>
                <a:effectLst/>
              </a:rPr>
              <a:t> </a:t>
            </a:r>
            <a:endParaRPr lang="en-US" sz="1200" b="0" dirty="0">
              <a:effectLst/>
            </a:endParaRPr>
          </a:p>
          <a:p>
            <a:pPr marL="274472" marR="13805" indent="3607" rtl="0">
              <a:spcBef>
                <a:spcPts val="958"/>
              </a:spcBef>
              <a:spcAft>
                <a:spcPts val="0"/>
              </a:spcAft>
            </a:pPr>
            <a:r>
              <a:rPr lang="en-US" sz="1800" b="0" i="0" u="none" strike="noStrike" dirty="0">
                <a:solidFill>
                  <a:srgbClr val="000000"/>
                </a:solidFill>
                <a:effectLst/>
              </a:rPr>
              <a:t>Chapter 1.1. provides recommendations on the international movement of dogs, with respect to provisions for rabies. </a:t>
            </a:r>
            <a:endParaRPr lang="tr-TR" sz="3200" dirty="0"/>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0" y="18255"/>
            <a:ext cx="2661787" cy="1325563"/>
          </a:xfrm>
          <a:prstGeom prst="rect">
            <a:avLst/>
          </a:prstGeom>
        </p:spPr>
      </p:pic>
      <p:pic>
        <p:nvPicPr>
          <p:cNvPr id="6" name="Picture 5" descr="A dog and a cat eating out of a bowl&#10;&#10;Description automatically generated with medium confidence">
            <a:extLst>
              <a:ext uri="{FF2B5EF4-FFF2-40B4-BE49-F238E27FC236}">
                <a16:creationId xmlns:a16="http://schemas.microsoft.com/office/drawing/2014/main" id="{F5DEA84B-2D00-B54E-BDC1-EB00C84AB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83" y="2461373"/>
            <a:ext cx="3646311" cy="2734733"/>
          </a:xfrm>
          <a:prstGeom prst="rect">
            <a:avLst/>
          </a:prstGeom>
        </p:spPr>
      </p:pic>
    </p:spTree>
    <p:extLst>
      <p:ext uri="{BB962C8B-B14F-4D97-AF65-F5344CB8AC3E}">
        <p14:creationId xmlns:p14="http://schemas.microsoft.com/office/powerpoint/2010/main" val="393558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2593910" y="69033"/>
            <a:ext cx="8759890" cy="1325563"/>
          </a:xfrm>
        </p:spPr>
        <p:txBody>
          <a:bodyPr>
            <a:noAutofit/>
          </a:bodyPr>
          <a:lstStyle/>
          <a:p>
            <a:r>
              <a:rPr lang="tr-TR" sz="4000" b="1" u="sng" dirty="0">
                <a:solidFill>
                  <a:srgbClr val="C00000"/>
                </a:solidFill>
              </a:rPr>
              <a:t>STRAY DOG POPULATION CONTROL</a:t>
            </a:r>
            <a:r>
              <a:rPr lang="en-US" sz="4000" b="1" u="sng" dirty="0">
                <a:solidFill>
                  <a:srgbClr val="C00000"/>
                </a:solidFill>
              </a:rPr>
              <a:t>:</a:t>
            </a:r>
            <a:br>
              <a:rPr lang="en-US" sz="4000" b="1" u="sng" dirty="0">
                <a:solidFill>
                  <a:srgbClr val="C00000"/>
                </a:solidFill>
              </a:rPr>
            </a:br>
            <a:r>
              <a:rPr lang="en-US" sz="4000" b="1" u="sng" dirty="0">
                <a:solidFill>
                  <a:srgbClr val="C00000"/>
                </a:solidFill>
              </a:rPr>
              <a:t>KEY STEPS</a:t>
            </a:r>
            <a:endParaRPr lang="tr-TR" sz="4000" b="1" u="sng" dirty="0">
              <a:solidFill>
                <a:srgbClr val="C00000"/>
              </a:solidFill>
            </a:endParaRPr>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485775" y="1451162"/>
            <a:ext cx="11220450" cy="4987994"/>
          </a:xfrm>
        </p:spPr>
        <p:txBody>
          <a:bodyPr>
            <a:noAutofit/>
          </a:bodyPr>
          <a:lstStyle/>
          <a:p>
            <a:pPr marL="0" indent="0" rtl="0">
              <a:spcBef>
                <a:spcPts val="1251"/>
              </a:spcBef>
              <a:spcAft>
                <a:spcPts val="0"/>
              </a:spcAft>
              <a:buNone/>
            </a:pPr>
            <a:r>
              <a:rPr lang="en-US" sz="1200" b="0" i="0" u="none" strike="noStrike" dirty="0">
                <a:solidFill>
                  <a:srgbClr val="000000"/>
                </a:solidFill>
                <a:effectLst/>
              </a:rPr>
              <a:t>8.</a:t>
            </a:r>
            <a:r>
              <a:rPr lang="en-US" sz="1200" b="0" i="0" u="sng" dirty="0">
                <a:solidFill>
                  <a:srgbClr val="000000"/>
                </a:solidFill>
                <a:effectLst/>
              </a:rPr>
              <a:t> Control of dog movements — within country (e.g. leash laws, roaming restrictions)</a:t>
            </a:r>
            <a:r>
              <a:rPr lang="en-US" sz="1200" b="0" i="0" u="none" strike="noStrike" dirty="0">
                <a:solidFill>
                  <a:srgbClr val="000000"/>
                </a:solidFill>
                <a:effectLst/>
              </a:rPr>
              <a:t> </a:t>
            </a:r>
            <a:endParaRPr lang="en-US" sz="1200" b="0" dirty="0">
              <a:effectLst/>
            </a:endParaRPr>
          </a:p>
          <a:p>
            <a:pPr marL="277127" marR="252374" indent="4445" rtl="0">
              <a:spcBef>
                <a:spcPts val="958"/>
              </a:spcBef>
              <a:spcAft>
                <a:spcPts val="0"/>
              </a:spcAft>
            </a:pPr>
            <a:r>
              <a:rPr lang="en-US" sz="1200" b="0" i="0" u="none" strike="noStrike" dirty="0">
                <a:solidFill>
                  <a:srgbClr val="000000"/>
                </a:solidFill>
                <a:effectLst/>
              </a:rPr>
              <a:t>Measures for the control of dog movement in a country are generally invoked for the following reasons: </a:t>
            </a:r>
          </a:p>
          <a:p>
            <a:pPr marL="277127" marR="252374" indent="4445" rtl="0">
              <a:spcBef>
                <a:spcPts val="958"/>
              </a:spcBef>
              <a:spcAft>
                <a:spcPts val="0"/>
              </a:spcAft>
            </a:pPr>
            <a:r>
              <a:rPr lang="en-US" sz="1200" b="0" i="0" u="none" strike="noStrike" dirty="0">
                <a:solidFill>
                  <a:srgbClr val="000000"/>
                </a:solidFill>
                <a:effectLst/>
              </a:rPr>
              <a:t>a) for rabies control when the </a:t>
            </a:r>
            <a:r>
              <a:rPr lang="en-US" sz="1200" b="0" i="1" u="none" strike="noStrike" dirty="0">
                <a:solidFill>
                  <a:srgbClr val="000000"/>
                </a:solidFill>
                <a:effectLst/>
              </a:rPr>
              <a:t>disease </a:t>
            </a:r>
            <a:r>
              <a:rPr lang="en-US" sz="1200" b="0" i="0" u="none" strike="noStrike" dirty="0">
                <a:solidFill>
                  <a:srgbClr val="000000"/>
                </a:solidFill>
                <a:effectLst/>
              </a:rPr>
              <a:t>is present in a country; </a:t>
            </a:r>
            <a:endParaRPr lang="en-US" sz="1200" b="0" dirty="0">
              <a:effectLst/>
            </a:endParaRPr>
          </a:p>
          <a:p>
            <a:pPr marL="51181" indent="0" rtl="0">
              <a:spcBef>
                <a:spcPts val="186"/>
              </a:spcBef>
              <a:spcAft>
                <a:spcPts val="0"/>
              </a:spcAft>
              <a:buNone/>
            </a:pPr>
            <a:r>
              <a:rPr lang="en-US" sz="1200" dirty="0">
                <a:solidFill>
                  <a:srgbClr val="000000"/>
                </a:solidFill>
              </a:rPr>
              <a:t>        </a:t>
            </a:r>
            <a:r>
              <a:rPr lang="en-US" sz="1200" b="0" i="0" u="none" strike="noStrike" dirty="0">
                <a:solidFill>
                  <a:srgbClr val="000000"/>
                </a:solidFill>
                <a:effectLst/>
              </a:rPr>
              <a:t>b) for public safety reasons; </a:t>
            </a:r>
            <a:endParaRPr lang="en-US" sz="1200" b="0" dirty="0">
              <a:effectLst/>
            </a:endParaRPr>
          </a:p>
          <a:p>
            <a:pPr marL="277012" marR="176505" indent="0" rtl="0">
              <a:spcBef>
                <a:spcPts val="958"/>
              </a:spcBef>
              <a:spcAft>
                <a:spcPts val="0"/>
              </a:spcAft>
              <a:buNone/>
            </a:pPr>
            <a:r>
              <a:rPr lang="en-US" sz="1200" b="0" i="0" u="none" strike="noStrike" dirty="0">
                <a:solidFill>
                  <a:srgbClr val="000000"/>
                </a:solidFill>
                <a:effectLst/>
              </a:rPr>
              <a:t>c) for the safety of ‘owned dogs’ in an area or locality when a stray dog control </a:t>
            </a:r>
            <a:r>
              <a:rPr lang="en-US" sz="1200" b="0" i="0" u="none" strike="noStrike" dirty="0" err="1">
                <a:solidFill>
                  <a:srgbClr val="000000"/>
                </a:solidFill>
                <a:effectLst/>
              </a:rPr>
              <a:t>programme</a:t>
            </a:r>
            <a:r>
              <a:rPr lang="en-US" sz="1200" b="0" i="0" u="none" strike="noStrike" dirty="0">
                <a:solidFill>
                  <a:srgbClr val="000000"/>
                </a:solidFill>
                <a:effectLst/>
              </a:rPr>
              <a:t> is in place; </a:t>
            </a:r>
          </a:p>
          <a:p>
            <a:pPr marL="277012" marR="176505" indent="0" rtl="0">
              <a:spcBef>
                <a:spcPts val="958"/>
              </a:spcBef>
              <a:spcAft>
                <a:spcPts val="0"/>
              </a:spcAft>
              <a:buNone/>
            </a:pPr>
            <a:r>
              <a:rPr lang="en-US" sz="1200" b="0" i="0" u="none" strike="noStrike" dirty="0">
                <a:solidFill>
                  <a:srgbClr val="000000"/>
                </a:solidFill>
                <a:effectLst/>
              </a:rPr>
              <a:t>d) to protect wildlife and livestock. </a:t>
            </a:r>
            <a:endParaRPr lang="en-US" sz="1200" b="0" dirty="0">
              <a:effectLst/>
            </a:endParaRPr>
          </a:p>
          <a:p>
            <a:pPr marL="0" indent="0" rtl="0">
              <a:spcBef>
                <a:spcPts val="2478"/>
              </a:spcBef>
              <a:spcAft>
                <a:spcPts val="0"/>
              </a:spcAft>
              <a:buNone/>
            </a:pPr>
            <a:r>
              <a:rPr lang="en-US" sz="1200" b="0" i="0" u="none" strike="noStrike" dirty="0">
                <a:solidFill>
                  <a:srgbClr val="000000"/>
                </a:solidFill>
                <a:effectLst/>
              </a:rPr>
              <a:t>9. </a:t>
            </a:r>
            <a:r>
              <a:rPr lang="en-US" sz="1200" b="0" i="0" u="sng" dirty="0">
                <a:solidFill>
                  <a:srgbClr val="000000"/>
                </a:solidFill>
                <a:effectLst/>
              </a:rPr>
              <a:t>Regulation of commercial dog dealers</a:t>
            </a:r>
            <a:r>
              <a:rPr lang="en-US" sz="1200" b="0" i="0" u="none" strike="noStrike" dirty="0">
                <a:solidFill>
                  <a:srgbClr val="000000"/>
                </a:solidFill>
                <a:effectLst/>
              </a:rPr>
              <a:t> </a:t>
            </a:r>
            <a:endParaRPr lang="en-US" sz="1200" b="0" dirty="0">
              <a:effectLst/>
            </a:endParaRPr>
          </a:p>
          <a:p>
            <a:pPr marL="274472" marR="9703" indent="8065" algn="just" rtl="0">
              <a:spcBef>
                <a:spcPts val="1054"/>
              </a:spcBef>
              <a:spcAft>
                <a:spcPts val="0"/>
              </a:spcAft>
            </a:pPr>
            <a:r>
              <a:rPr lang="en-US" sz="1200" b="0" i="0" u="none" strike="noStrike" dirty="0">
                <a:solidFill>
                  <a:srgbClr val="000000"/>
                </a:solidFill>
                <a:effectLst/>
              </a:rPr>
              <a:t>Dog breeders and dealers should be encouraged to form or join an appropriate association. Such associations should encourage a commitment to the raising and selling of physically and psychologically healthy dogs, as unhealthy dogs may be more likely to be abandoned to become part of the stray population. They should encourage breeders and dealers to provide advice on proper care to all new owners of dogs. Regulations covering commercial dog breeders and dealers should include specific requirements for accommodation, provision of suitable food, drink and bedding, adequate exercise, veterinary care and </a:t>
            </a:r>
            <a:r>
              <a:rPr lang="en-US" sz="1200" b="0" i="1" u="none" strike="noStrike" dirty="0">
                <a:solidFill>
                  <a:srgbClr val="000000"/>
                </a:solidFill>
                <a:effectLst/>
              </a:rPr>
              <a:t>disease </a:t>
            </a:r>
            <a:r>
              <a:rPr lang="en-US" sz="1200" b="0" i="0" u="none" strike="noStrike" dirty="0">
                <a:solidFill>
                  <a:srgbClr val="000000"/>
                </a:solidFill>
                <a:effectLst/>
              </a:rPr>
              <a:t>control and may require breeders and dealers to allow regular inspection, including veterinary inspection. </a:t>
            </a:r>
            <a:endParaRPr lang="en-US" sz="1200" b="0" dirty="0">
              <a:effectLst/>
            </a:endParaRPr>
          </a:p>
          <a:p>
            <a:pPr marL="0" indent="0" rtl="0">
              <a:spcBef>
                <a:spcPts val="1337"/>
              </a:spcBef>
              <a:spcAft>
                <a:spcPts val="0"/>
              </a:spcAft>
              <a:buNone/>
            </a:pPr>
            <a:r>
              <a:rPr lang="en-US" sz="1200" b="0" i="0" u="none" strike="noStrike" dirty="0">
                <a:solidFill>
                  <a:srgbClr val="000000"/>
                </a:solidFill>
                <a:effectLst/>
              </a:rPr>
              <a:t>10.</a:t>
            </a:r>
            <a:r>
              <a:rPr lang="en-US" sz="1200" b="0" i="0" u="sng" dirty="0">
                <a:solidFill>
                  <a:srgbClr val="000000"/>
                </a:solidFill>
                <a:effectLst/>
              </a:rPr>
              <a:t> Reduction in dog bite incidence</a:t>
            </a:r>
            <a:r>
              <a:rPr lang="en-US" sz="1200" b="0" i="0" u="none" strike="noStrike" dirty="0">
                <a:solidFill>
                  <a:srgbClr val="000000"/>
                </a:solidFill>
                <a:effectLst/>
              </a:rPr>
              <a:t> </a:t>
            </a:r>
            <a:endParaRPr lang="en-US" sz="1200" b="0" dirty="0">
              <a:effectLst/>
            </a:endParaRPr>
          </a:p>
          <a:p>
            <a:pPr marL="274472" marR="10236" algn="just" rtl="0">
              <a:spcBef>
                <a:spcPts val="1054"/>
              </a:spcBef>
              <a:spcAft>
                <a:spcPts val="0"/>
              </a:spcAft>
            </a:pPr>
            <a:r>
              <a:rPr lang="en-US" sz="1200" b="0" i="0" u="none" strike="noStrike" dirty="0">
                <a:solidFill>
                  <a:srgbClr val="000000"/>
                </a:solidFill>
                <a:effectLst/>
              </a:rPr>
              <a:t>The most effective means of reducing prevalence of dog bites are education and placing responsibility on the owner. Dog owners should be educated in principles of responsible dog ownership as described in point 1 of Article 7.7.6.) Legal mechanisms that enable the </a:t>
            </a:r>
            <a:r>
              <a:rPr lang="en-US" sz="1200" b="0" i="1" u="none" strike="noStrike" dirty="0">
                <a:solidFill>
                  <a:srgbClr val="000000"/>
                </a:solidFill>
                <a:effectLst/>
              </a:rPr>
              <a:t>Competent Authorities </a:t>
            </a:r>
            <a:r>
              <a:rPr lang="en-US" sz="1200" b="0" i="0" u="none" strike="noStrike" dirty="0">
                <a:solidFill>
                  <a:srgbClr val="000000"/>
                </a:solidFill>
                <a:effectLst/>
              </a:rPr>
              <a:t>to impose penalties or otherwise deal with irresponsible owners are necessary. Mandatory registration and identification schemes will facilitate the effective application of such mechanisms. Young children are the group at highest risk for dog bites. Public education </a:t>
            </a:r>
            <a:r>
              <a:rPr lang="en-US" sz="1200" b="0" i="0" u="none" strike="noStrike" dirty="0" err="1">
                <a:solidFill>
                  <a:srgbClr val="000000"/>
                </a:solidFill>
                <a:effectLst/>
              </a:rPr>
              <a:t>programmes</a:t>
            </a:r>
            <a:r>
              <a:rPr lang="en-US" sz="1200" b="0" i="0" u="none" strike="noStrike" dirty="0">
                <a:solidFill>
                  <a:srgbClr val="000000"/>
                </a:solidFill>
                <a:effectLst/>
              </a:rPr>
              <a:t> </a:t>
            </a:r>
            <a:r>
              <a:rPr lang="en-US" sz="1200" b="0" i="0" u="none" strike="noStrike" dirty="0" err="1">
                <a:solidFill>
                  <a:srgbClr val="000000"/>
                </a:solidFill>
                <a:effectLst/>
              </a:rPr>
              <a:t>focussed</a:t>
            </a:r>
            <a:r>
              <a:rPr lang="en-US" sz="1200" b="0" i="0" u="none" strike="noStrike" dirty="0">
                <a:solidFill>
                  <a:srgbClr val="000000"/>
                </a:solidFill>
                <a:effectLst/>
              </a:rPr>
              <a:t> on appropriate dog-directed </a:t>
            </a:r>
            <a:r>
              <a:rPr lang="en-US" sz="1200" b="0" i="0" u="none" strike="noStrike" dirty="0" err="1">
                <a:solidFill>
                  <a:srgbClr val="000000"/>
                </a:solidFill>
                <a:effectLst/>
              </a:rPr>
              <a:t>behaviour</a:t>
            </a:r>
            <a:r>
              <a:rPr lang="en-US" sz="1200" b="0" i="0" u="none" strike="noStrike" dirty="0">
                <a:solidFill>
                  <a:srgbClr val="000000"/>
                </a:solidFill>
                <a:effectLst/>
              </a:rPr>
              <a:t> have been demonstrated to be effective in reducing dog bite prevalence and these </a:t>
            </a:r>
            <a:r>
              <a:rPr lang="en-US" sz="1200" b="0" i="0" u="none" strike="noStrike" dirty="0" err="1">
                <a:solidFill>
                  <a:srgbClr val="000000"/>
                </a:solidFill>
                <a:effectLst/>
              </a:rPr>
              <a:t>programmes</a:t>
            </a:r>
            <a:r>
              <a:rPr lang="en-US" sz="1200" b="0" i="0" u="none" strike="noStrike" dirty="0">
                <a:solidFill>
                  <a:srgbClr val="000000"/>
                </a:solidFill>
                <a:effectLst/>
              </a:rPr>
              <a:t> should be encouraged. Authorities should seek advice from dog </a:t>
            </a:r>
            <a:r>
              <a:rPr lang="en-US" sz="1200" b="0" i="0" u="none" strike="noStrike" dirty="0" err="1">
                <a:solidFill>
                  <a:srgbClr val="000000"/>
                </a:solidFill>
                <a:effectLst/>
              </a:rPr>
              <a:t>behaviour</a:t>
            </a:r>
            <a:r>
              <a:rPr lang="en-US" sz="1200" b="0" i="0" u="none" strike="noStrike" dirty="0">
                <a:solidFill>
                  <a:srgbClr val="000000"/>
                </a:solidFill>
                <a:effectLst/>
              </a:rPr>
              <a:t> experts in developing dog safety education </a:t>
            </a:r>
            <a:r>
              <a:rPr lang="en-US" sz="1200" b="0" i="0" u="none" strike="noStrike" dirty="0" err="1">
                <a:solidFill>
                  <a:srgbClr val="000000"/>
                </a:solidFill>
                <a:effectLst/>
              </a:rPr>
              <a:t>programmes</a:t>
            </a:r>
            <a:r>
              <a:rPr lang="en-US" sz="1200" b="0" i="0" u="none" strike="noStrike" dirty="0">
                <a:solidFill>
                  <a:srgbClr val="000000"/>
                </a:solidFill>
                <a:effectLst/>
              </a:rPr>
              <a:t>. </a:t>
            </a:r>
            <a:endParaRPr lang="en-US" sz="1200" b="0" dirty="0">
              <a:effectLst/>
            </a:endParaRPr>
          </a:p>
          <a:p>
            <a:pPr marL="0" indent="0" rtl="0">
              <a:spcBef>
                <a:spcPts val="1343"/>
              </a:spcBef>
              <a:spcAft>
                <a:spcPts val="0"/>
              </a:spcAft>
              <a:buNone/>
            </a:pPr>
            <a:r>
              <a:rPr lang="en-US" sz="1200" b="0" i="0" u="none" strike="noStrike" dirty="0">
                <a:solidFill>
                  <a:srgbClr val="000000"/>
                </a:solidFill>
                <a:effectLst/>
              </a:rPr>
              <a:t>11.</a:t>
            </a:r>
            <a:r>
              <a:rPr lang="en-US" sz="1200" b="0" i="0" u="sng" dirty="0">
                <a:solidFill>
                  <a:srgbClr val="000000"/>
                </a:solidFill>
                <a:effectLst/>
              </a:rPr>
              <a:t> Euthanasia</a:t>
            </a:r>
            <a:r>
              <a:rPr lang="en-US" sz="1200" b="0" i="0" u="none" strike="noStrike" dirty="0">
                <a:solidFill>
                  <a:srgbClr val="000000"/>
                </a:solidFill>
                <a:effectLst/>
              </a:rPr>
              <a:t> </a:t>
            </a:r>
            <a:endParaRPr lang="en-US" sz="1200" b="0" dirty="0">
              <a:effectLst/>
            </a:endParaRPr>
          </a:p>
          <a:p>
            <a:r>
              <a:rPr lang="en-US" sz="1200" b="0" i="0" u="none" strike="noStrike" dirty="0">
                <a:solidFill>
                  <a:srgbClr val="000000"/>
                </a:solidFill>
                <a:effectLst/>
              </a:rPr>
              <a:t>When </a:t>
            </a:r>
            <a:r>
              <a:rPr lang="en-US" sz="1200" b="0" i="1" u="none" strike="noStrike" dirty="0">
                <a:solidFill>
                  <a:srgbClr val="000000"/>
                </a:solidFill>
                <a:effectLst/>
              </a:rPr>
              <a:t>euthanasia </a:t>
            </a:r>
            <a:r>
              <a:rPr lang="en-US" sz="1200" b="0" i="0" u="none" strike="noStrike" dirty="0">
                <a:solidFill>
                  <a:srgbClr val="000000"/>
                </a:solidFill>
                <a:effectLst/>
              </a:rPr>
              <a:t>is </a:t>
            </a:r>
            <a:r>
              <a:rPr lang="en-US" sz="1200" b="0" i="0" u="none" strike="noStrike" dirty="0" err="1">
                <a:solidFill>
                  <a:srgbClr val="000000"/>
                </a:solidFill>
                <a:effectLst/>
              </a:rPr>
              <a:t>practised</a:t>
            </a:r>
            <a:r>
              <a:rPr lang="en-US" sz="1200" b="0" i="0" u="none" strike="noStrike" dirty="0">
                <a:solidFill>
                  <a:srgbClr val="000000"/>
                </a:solidFill>
                <a:effectLst/>
              </a:rPr>
              <a:t>, the general principles in the </a:t>
            </a:r>
            <a:r>
              <a:rPr lang="en-US" sz="1200" b="0" i="1" u="none" strike="noStrike" dirty="0">
                <a:solidFill>
                  <a:srgbClr val="000000"/>
                </a:solidFill>
                <a:effectLst/>
              </a:rPr>
              <a:t>Terrestrial Code </a:t>
            </a:r>
            <a:r>
              <a:rPr lang="en-US" sz="1200" b="0" i="0" u="none" strike="noStrike" dirty="0">
                <a:solidFill>
                  <a:srgbClr val="000000"/>
                </a:solidFill>
                <a:effectLst/>
              </a:rPr>
              <a:t>should be followed, with the emphasis on using the most practical, rapid and humane methods and ensuring operator safety. Regardless of the method used, it is important to </a:t>
            </a:r>
            <a:r>
              <a:rPr lang="en-US" sz="1200" b="0" i="0" u="none" strike="noStrike" dirty="0" err="1">
                <a:solidFill>
                  <a:srgbClr val="000000"/>
                </a:solidFill>
                <a:effectLst/>
              </a:rPr>
              <a:t>minimise</a:t>
            </a:r>
            <a:r>
              <a:rPr lang="en-US" sz="1200" b="0" i="0" u="none" strike="noStrike" dirty="0">
                <a:solidFill>
                  <a:srgbClr val="000000"/>
                </a:solidFill>
                <a:effectLst/>
              </a:rPr>
              <a:t> distress, anxiety and pain by ensuring that operators are appropriately trained.</a:t>
            </a:r>
            <a:endParaRPr lang="tr-TR" sz="1200" dirty="0"/>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0" y="18255"/>
            <a:ext cx="2661787" cy="1325563"/>
          </a:xfrm>
          <a:prstGeom prst="rect">
            <a:avLst/>
          </a:prstGeom>
        </p:spPr>
      </p:pic>
      <p:pic>
        <p:nvPicPr>
          <p:cNvPr id="6" name="Picture 5" descr="A picture containing person, outdoor&#10;&#10;Description automatically generated">
            <a:extLst>
              <a:ext uri="{FF2B5EF4-FFF2-40B4-BE49-F238E27FC236}">
                <a16:creationId xmlns:a16="http://schemas.microsoft.com/office/drawing/2014/main" id="{5153B236-E67D-2640-A433-BFC14F744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8089" y="745152"/>
            <a:ext cx="2108135" cy="2810847"/>
          </a:xfrm>
          <a:prstGeom prst="rect">
            <a:avLst/>
          </a:prstGeom>
        </p:spPr>
      </p:pic>
    </p:spTree>
    <p:extLst>
      <p:ext uri="{BB962C8B-B14F-4D97-AF65-F5344CB8AC3E}">
        <p14:creationId xmlns:p14="http://schemas.microsoft.com/office/powerpoint/2010/main" val="313297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904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804672" y="365125"/>
            <a:ext cx="4378881" cy="1325563"/>
          </a:xfrm>
        </p:spPr>
        <p:txBody>
          <a:bodyPr>
            <a:normAutofit/>
          </a:bodyPr>
          <a:lstStyle/>
          <a:p>
            <a:r>
              <a:rPr lang="tr-TR" sz="2800" b="1" u="sng"/>
              <a:t>STRAY DOG POPULATION CONTROL</a:t>
            </a:r>
            <a:r>
              <a:rPr lang="en-US" sz="2800" b="1" u="sng"/>
              <a:t>:</a:t>
            </a:r>
            <a:br>
              <a:rPr lang="en-US" sz="2800" b="1" u="sng"/>
            </a:br>
            <a:r>
              <a:rPr lang="en-US" sz="2800" b="1" u="sng"/>
              <a:t>ROMANIA SUCCESS STORY</a:t>
            </a:r>
            <a:endParaRPr lang="tr-TR" sz="2800" b="1" u="sng"/>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804672" y="2020824"/>
            <a:ext cx="5076090" cy="4151376"/>
          </a:xfrm>
        </p:spPr>
        <p:txBody>
          <a:bodyPr>
            <a:normAutofit/>
          </a:bodyPr>
          <a:lstStyle/>
          <a:p>
            <a:pPr marL="0" indent="0">
              <a:spcBef>
                <a:spcPts val="0"/>
              </a:spcBef>
              <a:spcAft>
                <a:spcPts val="600"/>
              </a:spcAft>
              <a:buNone/>
            </a:pPr>
            <a:r>
              <a:rPr lang="en-US" sz="1600" b="0" i="1">
                <a:effectLst/>
              </a:rPr>
              <a:t>Situation:</a:t>
            </a:r>
            <a:br>
              <a:rPr lang="en-US" sz="1600" b="0">
                <a:effectLst/>
              </a:rPr>
            </a:br>
            <a:endParaRPr lang="en-US" sz="1600" b="0">
              <a:effectLst/>
            </a:endParaRPr>
          </a:p>
          <a:p>
            <a:pPr>
              <a:spcBef>
                <a:spcPts val="0"/>
              </a:spcBef>
              <a:spcAft>
                <a:spcPts val="600"/>
              </a:spcAft>
            </a:pPr>
            <a:r>
              <a:rPr lang="en-US" sz="1600" b="0" i="0" u="none" strike="noStrike">
                <a:effectLst/>
              </a:rPr>
              <a:t>Romania has a serious dog problem. There is a huge excess of  dogs in and around the streets – and not enough responsible owners willing to look after and neuter these dogs.</a:t>
            </a:r>
            <a:endParaRPr lang="en-US" sz="1600" b="0">
              <a:effectLst/>
            </a:endParaRPr>
          </a:p>
          <a:p>
            <a:pPr>
              <a:spcBef>
                <a:spcPts val="0"/>
              </a:spcBef>
              <a:spcAft>
                <a:spcPts val="600"/>
              </a:spcAft>
            </a:pPr>
            <a:r>
              <a:rPr lang="en-US" sz="1600" b="0" i="0" u="none" strike="noStrike">
                <a:effectLst/>
              </a:rPr>
              <a:t>Since Romania became a democracy in 1990 politicians have been unwilling to get to grips with the root cause of the problem. They have failed to understand where these unwanted dogs come from. They have failed to study dog ecology. </a:t>
            </a:r>
            <a:endParaRPr lang="en-US" sz="1600" b="0">
              <a:effectLst/>
            </a:endParaRPr>
          </a:p>
          <a:p>
            <a:pPr>
              <a:spcBef>
                <a:spcPts val="0"/>
              </a:spcBef>
              <a:spcAft>
                <a:spcPts val="600"/>
              </a:spcAft>
            </a:pPr>
            <a:r>
              <a:rPr lang="en-US" sz="1600" b="0" i="0" u="none" strike="noStrike">
                <a:effectLst/>
              </a:rPr>
              <a:t>They have embarked on sporadic and expensive dog extermination campaigns which invariably fail.</a:t>
            </a:r>
            <a:endParaRPr lang="en-US" sz="1600" b="0">
              <a:effectLst/>
            </a:endParaRPr>
          </a:p>
          <a:p>
            <a:pPr>
              <a:spcBef>
                <a:spcPts val="0"/>
              </a:spcBef>
              <a:spcAft>
                <a:spcPts val="600"/>
              </a:spcAft>
            </a:pPr>
            <a:r>
              <a:rPr lang="en-US" sz="1600" b="0" i="0" u="none" strike="noStrike">
                <a:effectLst/>
              </a:rPr>
              <a:t>Where neutering campaigns have been tried they have not been financed or managed properly, nor have they concentrated on the source of the problem – owned or semi-owned dogs.</a:t>
            </a:r>
            <a:endParaRPr lang="tr-TR" sz="1600"/>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7106802" y="588171"/>
            <a:ext cx="4772455" cy="2374296"/>
          </a:xfrm>
          <a:prstGeom prst="rect">
            <a:avLst/>
          </a:prstGeom>
        </p:spPr>
      </p:pic>
      <p:pic>
        <p:nvPicPr>
          <p:cNvPr id="6" name="Picture 5" descr="A picture containing indoor&#10;&#10;Description automatically generated">
            <a:extLst>
              <a:ext uri="{FF2B5EF4-FFF2-40B4-BE49-F238E27FC236}">
                <a16:creationId xmlns:a16="http://schemas.microsoft.com/office/drawing/2014/main" id="{373C08B5-BB62-E946-AFE6-AA36FB7A2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4957" y="3201415"/>
            <a:ext cx="3517901" cy="2345267"/>
          </a:xfrm>
          <a:prstGeom prst="rect">
            <a:avLst/>
          </a:prstGeom>
        </p:spPr>
      </p:pic>
    </p:spTree>
    <p:extLst>
      <p:ext uri="{BB962C8B-B14F-4D97-AF65-F5344CB8AC3E}">
        <p14:creationId xmlns:p14="http://schemas.microsoft.com/office/powerpoint/2010/main" val="32426352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904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804672" y="365125"/>
            <a:ext cx="4378881" cy="1325563"/>
          </a:xfrm>
        </p:spPr>
        <p:txBody>
          <a:bodyPr>
            <a:normAutofit/>
          </a:bodyPr>
          <a:lstStyle/>
          <a:p>
            <a:r>
              <a:rPr lang="tr-TR" sz="2800" b="1" u="sng"/>
              <a:t>STRAY DOG POPULATION CONTROL</a:t>
            </a:r>
            <a:r>
              <a:rPr lang="en-US" sz="2800" b="1" u="sng"/>
              <a:t>:</a:t>
            </a:r>
            <a:br>
              <a:rPr lang="en-US" sz="2800" b="1" u="sng"/>
            </a:br>
            <a:r>
              <a:rPr lang="en-US" sz="2800" b="1" u="sng"/>
              <a:t>ROMANIA SUCCESS STORY</a:t>
            </a:r>
            <a:endParaRPr lang="tr-TR" sz="2800" b="1" u="sng"/>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804672" y="2020824"/>
            <a:ext cx="5076090" cy="4151376"/>
          </a:xfrm>
        </p:spPr>
        <p:txBody>
          <a:bodyPr>
            <a:normAutofit/>
          </a:bodyPr>
          <a:lstStyle/>
          <a:p>
            <a:pPr marL="0" indent="0">
              <a:spcBef>
                <a:spcPts val="0"/>
              </a:spcBef>
              <a:spcAft>
                <a:spcPts val="600"/>
              </a:spcAft>
              <a:buNone/>
            </a:pPr>
            <a:r>
              <a:rPr lang="en-US" sz="1700" i="1"/>
              <a:t>Success:</a:t>
            </a:r>
          </a:p>
          <a:p>
            <a:pPr>
              <a:spcBef>
                <a:spcPts val="0"/>
              </a:spcBef>
              <a:spcAft>
                <a:spcPts val="600"/>
              </a:spcAft>
            </a:pPr>
            <a:r>
              <a:rPr lang="en-US" sz="1700" b="0" i="0" u="none" strike="noStrike">
                <a:effectLst/>
              </a:rPr>
              <a:t>In </a:t>
            </a:r>
            <a:r>
              <a:rPr lang="en-US" sz="1700" b="1" i="0" u="none" strike="noStrike">
                <a:effectLst/>
              </a:rPr>
              <a:t>2004 </a:t>
            </a:r>
            <a:r>
              <a:rPr lang="en-US" sz="1700" b="0" i="0" u="none" strike="noStrike">
                <a:effectLst/>
              </a:rPr>
              <a:t>(when SOS Dogs started) there were at least </a:t>
            </a:r>
            <a:r>
              <a:rPr lang="en-US" sz="1700" b="1" i="0" u="none" strike="noStrike">
                <a:effectLst/>
              </a:rPr>
              <a:t>4200</a:t>
            </a:r>
            <a:r>
              <a:rPr lang="en-US" sz="1700" b="0" i="0" u="none" strike="noStrike">
                <a:effectLst/>
              </a:rPr>
              <a:t> unsupervised dogs in Oradea, a density of </a:t>
            </a:r>
            <a:r>
              <a:rPr lang="en-US" sz="1700" b="1" i="0" u="none" strike="noStrike">
                <a:effectLst/>
              </a:rPr>
              <a:t>70 unsupervised dogs per square km</a:t>
            </a:r>
            <a:endParaRPr lang="en-US" sz="1700" i="0" u="none" strike="noStrike"/>
          </a:p>
          <a:p>
            <a:pPr>
              <a:spcBef>
                <a:spcPts val="0"/>
              </a:spcBef>
              <a:spcAft>
                <a:spcPts val="600"/>
              </a:spcAft>
            </a:pPr>
            <a:r>
              <a:rPr lang="en-US" sz="1700" b="0" i="0" u="none" strike="noStrike">
                <a:effectLst/>
              </a:rPr>
              <a:t>By </a:t>
            </a:r>
            <a:r>
              <a:rPr lang="en-US" sz="1700" b="1" i="0" u="none" strike="noStrike">
                <a:effectLst/>
              </a:rPr>
              <a:t>23.09.2006</a:t>
            </a:r>
            <a:r>
              <a:rPr lang="en-US" sz="1700" b="0" i="0" u="none" strike="noStrike">
                <a:effectLst/>
              </a:rPr>
              <a:t> SOS Dogs Oradea had reduced the number of unsupervised dogs to about </a:t>
            </a:r>
            <a:r>
              <a:rPr lang="en-US" sz="1700" b="1" i="0" u="none" strike="noStrike">
                <a:effectLst/>
              </a:rPr>
              <a:t>1224</a:t>
            </a:r>
            <a:r>
              <a:rPr lang="en-US" sz="1700" b="0" i="0" u="none" strike="noStrike">
                <a:effectLst/>
              </a:rPr>
              <a:t>, a density of </a:t>
            </a:r>
            <a:r>
              <a:rPr lang="en-US" sz="1700" b="1" i="0" u="none" strike="noStrike">
                <a:effectLst/>
              </a:rPr>
              <a:t>20.4 dogs per sq.km.</a:t>
            </a:r>
            <a:endParaRPr lang="en-US" sz="1700"/>
          </a:p>
          <a:p>
            <a:pPr>
              <a:spcBef>
                <a:spcPts val="0"/>
              </a:spcBef>
              <a:spcAft>
                <a:spcPts val="600"/>
              </a:spcAft>
            </a:pPr>
            <a:r>
              <a:rPr lang="en-US" sz="1700" b="0" i="0" u="none" strike="noStrike">
                <a:effectLst/>
              </a:rPr>
              <a:t>By </a:t>
            </a:r>
            <a:r>
              <a:rPr lang="en-US" sz="1700" b="1" i="0" u="none" strike="noStrike">
                <a:effectLst/>
              </a:rPr>
              <a:t>30.04.2010</a:t>
            </a:r>
            <a:r>
              <a:rPr lang="en-US" sz="1700" b="0" i="0" u="none" strike="noStrike">
                <a:effectLst/>
              </a:rPr>
              <a:t> we had further reduced the number of unsupervised dogs in Oradea to </a:t>
            </a:r>
            <a:r>
              <a:rPr lang="en-US" sz="1700" b="1" i="0" u="none" strike="noStrike">
                <a:effectLst/>
              </a:rPr>
              <a:t>10.5 dogs per sq.km</a:t>
            </a:r>
            <a:r>
              <a:rPr lang="en-US" sz="1700" b="0" i="0" u="none" strike="noStrike">
                <a:effectLst/>
              </a:rPr>
              <a:t>., making a total unsupervised population of  </a:t>
            </a:r>
            <a:r>
              <a:rPr lang="en-US" sz="1700" b="1" i="0" u="none" strike="noStrike">
                <a:effectLst/>
              </a:rPr>
              <a:t>630 dogs.</a:t>
            </a:r>
            <a:r>
              <a:rPr lang="en-US" sz="1700" b="0" i="0" u="none" strike="noStrike">
                <a:effectLst/>
              </a:rPr>
              <a:t>  </a:t>
            </a:r>
          </a:p>
          <a:p>
            <a:pPr>
              <a:spcBef>
                <a:spcPts val="0"/>
              </a:spcBef>
              <a:spcAft>
                <a:spcPts val="600"/>
              </a:spcAft>
            </a:pPr>
            <a:r>
              <a:rPr lang="en-US" sz="1700" b="0" i="0" u="none" strike="noStrike">
                <a:effectLst/>
              </a:rPr>
              <a:t>Additionally there are at least another 10 owned dogs per sq.km which are properly supervised.</a:t>
            </a:r>
            <a:endParaRPr lang="tr-TR" sz="1700"/>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7106802" y="588171"/>
            <a:ext cx="4772455" cy="2374296"/>
          </a:xfrm>
          <a:prstGeom prst="rect">
            <a:avLst/>
          </a:prstGeom>
        </p:spPr>
      </p:pic>
      <p:pic>
        <p:nvPicPr>
          <p:cNvPr id="5" name="Picture 2">
            <a:extLst>
              <a:ext uri="{FF2B5EF4-FFF2-40B4-BE49-F238E27FC236}">
                <a16:creationId xmlns:a16="http://schemas.microsoft.com/office/drawing/2014/main" id="{A58D1A99-26A0-4C90-AF78-3370F1611A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07813" y="3444039"/>
            <a:ext cx="3571444" cy="238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14457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904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27B61A-3654-4F98-84DD-8D2120CAB6D9}"/>
              </a:ext>
            </a:extLst>
          </p:cNvPr>
          <p:cNvSpPr>
            <a:spLocks noGrp="1"/>
          </p:cNvSpPr>
          <p:nvPr>
            <p:ph type="title"/>
          </p:nvPr>
        </p:nvSpPr>
        <p:spPr>
          <a:xfrm>
            <a:off x="804672" y="365125"/>
            <a:ext cx="4378881" cy="1325563"/>
          </a:xfrm>
        </p:spPr>
        <p:txBody>
          <a:bodyPr>
            <a:normAutofit/>
          </a:bodyPr>
          <a:lstStyle/>
          <a:p>
            <a:r>
              <a:rPr lang="tr-TR" sz="2800" b="1" u="sng"/>
              <a:t>STRAY DOG POPULATION CONTROL</a:t>
            </a:r>
            <a:r>
              <a:rPr lang="en-US" sz="2800" b="1" u="sng"/>
              <a:t>:</a:t>
            </a:r>
            <a:br>
              <a:rPr lang="en-US" sz="2800" b="1" u="sng"/>
            </a:br>
            <a:r>
              <a:rPr lang="en-US" sz="2800" b="1" u="sng"/>
              <a:t>ROMANIA SUCCESS STORY</a:t>
            </a:r>
            <a:endParaRPr lang="tr-TR" sz="2800" b="1" u="sng"/>
          </a:p>
        </p:txBody>
      </p:sp>
      <p:sp>
        <p:nvSpPr>
          <p:cNvPr id="3" name="Content Placeholder 2">
            <a:extLst>
              <a:ext uri="{FF2B5EF4-FFF2-40B4-BE49-F238E27FC236}">
                <a16:creationId xmlns:a16="http://schemas.microsoft.com/office/drawing/2014/main" id="{72E957C7-48B9-4E00-9424-9FCAD4A111C6}"/>
              </a:ext>
            </a:extLst>
          </p:cNvPr>
          <p:cNvSpPr>
            <a:spLocks noGrp="1"/>
          </p:cNvSpPr>
          <p:nvPr>
            <p:ph idx="1"/>
          </p:nvPr>
        </p:nvSpPr>
        <p:spPr>
          <a:xfrm>
            <a:off x="804672" y="2020824"/>
            <a:ext cx="5076090" cy="4151376"/>
          </a:xfrm>
        </p:spPr>
        <p:txBody>
          <a:bodyPr>
            <a:normAutofit lnSpcReduction="10000"/>
          </a:bodyPr>
          <a:lstStyle/>
          <a:p>
            <a:pPr>
              <a:spcBef>
                <a:spcPts val="0"/>
              </a:spcBef>
              <a:spcAft>
                <a:spcPts val="600"/>
              </a:spcAft>
            </a:pPr>
            <a:r>
              <a:rPr lang="en-US" sz="1400" b="1" i="0" u="none" strike="noStrike" dirty="0">
                <a:effectLst/>
              </a:rPr>
              <a:t>CATCH AND KILL – a waste of money and doomed to failure.</a:t>
            </a:r>
            <a:endParaRPr lang="en-US" sz="1400" i="0" u="none" strike="noStrike" dirty="0"/>
          </a:p>
          <a:p>
            <a:pPr>
              <a:spcBef>
                <a:spcPts val="0"/>
              </a:spcBef>
              <a:spcAft>
                <a:spcPts val="600"/>
              </a:spcAft>
            </a:pPr>
            <a:r>
              <a:rPr lang="en-US" sz="1400" b="0" i="0" u="none" strike="noStrike" dirty="0">
                <a:effectLst/>
              </a:rPr>
              <a:t>Many cities in Romania have attempted over the last 20 years to solve their dog problem by collecting dogs from the streets and killing them – usually in barbaric ways.</a:t>
            </a:r>
            <a:endParaRPr lang="en-US" sz="1400" b="0" dirty="0">
              <a:effectLst/>
            </a:endParaRPr>
          </a:p>
          <a:p>
            <a:pPr>
              <a:spcBef>
                <a:spcPts val="0"/>
              </a:spcBef>
              <a:spcAft>
                <a:spcPts val="600"/>
              </a:spcAft>
            </a:pPr>
            <a:r>
              <a:rPr lang="en-US" sz="1400" b="0" i="1" u="sng" strike="noStrike" dirty="0">
                <a:effectLst/>
              </a:rPr>
              <a:t>Why does Catch &amp; Kill always fail ?</a:t>
            </a:r>
            <a:endParaRPr lang="en-US" sz="1400" b="0" i="1" u="sng" dirty="0">
              <a:effectLst/>
            </a:endParaRPr>
          </a:p>
          <a:p>
            <a:pPr>
              <a:spcBef>
                <a:spcPts val="0"/>
              </a:spcBef>
              <a:spcAft>
                <a:spcPts val="600"/>
              </a:spcAft>
            </a:pPr>
            <a:r>
              <a:rPr lang="en-US" sz="1400" b="0" i="0" u="none" strike="noStrike" dirty="0">
                <a:effectLst/>
              </a:rPr>
              <a:t>Because it is aimed at the wrong target. </a:t>
            </a:r>
            <a:endParaRPr lang="en-US" sz="1400" b="0" dirty="0">
              <a:effectLst/>
            </a:endParaRPr>
          </a:p>
          <a:p>
            <a:pPr>
              <a:spcBef>
                <a:spcPts val="0"/>
              </a:spcBef>
              <a:spcAft>
                <a:spcPts val="600"/>
              </a:spcAft>
            </a:pPr>
            <a:r>
              <a:rPr lang="en-US" sz="1400" b="0" i="0" u="none" strike="noStrike" dirty="0">
                <a:effectLst/>
              </a:rPr>
              <a:t>The source of the street dog problem is not feral dogs foraging for food. The most reproductively successful dogs are those with owners, or feeders or protectors. Very few puppies from feral dogs survive. Many puppies from well-fed dogs at petrol stations, factories, blocks of flats, car parks etc. do survive, at least initially to breeding age. </a:t>
            </a:r>
            <a:endParaRPr lang="en-US" sz="1400" b="0" dirty="0">
              <a:effectLst/>
            </a:endParaRPr>
          </a:p>
          <a:p>
            <a:pPr>
              <a:spcBef>
                <a:spcPts val="0"/>
              </a:spcBef>
              <a:spcAft>
                <a:spcPts val="600"/>
              </a:spcAft>
            </a:pPr>
            <a:r>
              <a:rPr lang="en-US" sz="1400" b="0" i="0" u="none" strike="noStrike" dirty="0">
                <a:effectLst/>
              </a:rPr>
              <a:t>When municipal dog catchers come to collect and kill these well-fed “semi-owned” dogs, obviously the people tolerating those dogs protect them. Some even bribe dog catchers to leave their dogs alone. </a:t>
            </a:r>
            <a:endParaRPr lang="en-US" sz="1400" b="0" dirty="0">
              <a:effectLst/>
            </a:endParaRPr>
          </a:p>
          <a:p>
            <a:pPr>
              <a:spcBef>
                <a:spcPts val="0"/>
              </a:spcBef>
              <a:spcAft>
                <a:spcPts val="600"/>
              </a:spcAft>
            </a:pPr>
            <a:r>
              <a:rPr lang="en-US" sz="1400" b="0" i="0" u="none" strike="noStrike" dirty="0">
                <a:effectLst/>
              </a:rPr>
              <a:t>Therefore the problem is not the dogs themselves. We need to enlist the help of the citizens feeding and protecting dogs to have all fertile dogs </a:t>
            </a:r>
            <a:r>
              <a:rPr lang="en-US" sz="1400" b="0" i="0" u="none" strike="noStrike" dirty="0" err="1">
                <a:effectLst/>
              </a:rPr>
              <a:t>sterilised</a:t>
            </a:r>
            <a:r>
              <a:rPr lang="en-US" sz="1400" b="0" i="0" u="none" strike="noStrike" dirty="0">
                <a:effectLst/>
              </a:rPr>
              <a:t>.</a:t>
            </a:r>
            <a:endParaRPr lang="tr-TR" sz="1400" dirty="0"/>
          </a:p>
        </p:txBody>
      </p:sp>
      <p:pic>
        <p:nvPicPr>
          <p:cNvPr id="4" name="Picture 3">
            <a:extLst>
              <a:ext uri="{FF2B5EF4-FFF2-40B4-BE49-F238E27FC236}">
                <a16:creationId xmlns:a16="http://schemas.microsoft.com/office/drawing/2014/main" id="{73E9F644-3AD1-42C0-9646-63212CED7FBE}"/>
              </a:ext>
            </a:extLst>
          </p:cNvPr>
          <p:cNvPicPr>
            <a:picLocks noChangeAspect="1"/>
          </p:cNvPicPr>
          <p:nvPr/>
        </p:nvPicPr>
        <p:blipFill>
          <a:blip r:embed="rId2"/>
          <a:stretch>
            <a:fillRect/>
          </a:stretch>
        </p:blipFill>
        <p:spPr>
          <a:xfrm>
            <a:off x="7106802" y="588171"/>
            <a:ext cx="4772455" cy="2374296"/>
          </a:xfrm>
          <a:prstGeom prst="rect">
            <a:avLst/>
          </a:prstGeom>
        </p:spPr>
      </p:pic>
      <p:pic>
        <p:nvPicPr>
          <p:cNvPr id="5" name="Picture 2">
            <a:extLst>
              <a:ext uri="{FF2B5EF4-FFF2-40B4-BE49-F238E27FC236}">
                <a16:creationId xmlns:a16="http://schemas.microsoft.com/office/drawing/2014/main" id="{23E44AD4-FD31-4C82-BBF7-6C33D30614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07813" y="3444039"/>
            <a:ext cx="3571444" cy="238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95926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4089</Words>
  <Application>Microsoft Macintosh PowerPoint</Application>
  <PresentationFormat>Widescreen</PresentationFormat>
  <Paragraphs>203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“NEUTER &amp; RETURN”</vt:lpstr>
      <vt:lpstr>STRAY DOG POPULATION CONTROL: DEFINITION</vt:lpstr>
      <vt:lpstr>STRAY DOG POPULATION CONTROL: OBJECTIVES</vt:lpstr>
      <vt:lpstr>STRAY DOG POPULATION CONTROL: KEY STEPS</vt:lpstr>
      <vt:lpstr>STRAY DOG POPULATION CONTROL: KEY STEPS</vt:lpstr>
      <vt:lpstr>STRAY DOG POPULATION CONTROL: KEY STEPS</vt:lpstr>
      <vt:lpstr>STRAY DOG POPULATION CONTROL: ROMANIA SUCCESS STORY</vt:lpstr>
      <vt:lpstr>STRAY DOG POPULATION CONTROL: ROMANIA SUCCESS STORY</vt:lpstr>
      <vt:lpstr>STRAY DOG POPULATION CONTROL: ROMANIA SUCCESS STORY</vt:lpstr>
      <vt:lpstr>STRAY DOG POPULATION CONTROL: ROMANIA SUCCESS STORY</vt:lpstr>
      <vt:lpstr>STRAY DOG POPULATION CONTROL: ROMANIA SUCCESS STORY</vt:lpstr>
      <vt:lpstr>STRAY DOG POPULATION CONTROL: PROJECT PROPOSAL FOR ISTANBUL</vt:lpstr>
      <vt:lpstr>STRAY DOG POPULATION CONTROL: PROJECT PROPOSAL FOR ISTANBUL</vt:lpstr>
      <vt:lpstr>STRAY DOG POPULATION CONTROL: PROJECT PROPOSAL FOR ISTANBUL</vt:lpstr>
      <vt:lpstr>STRAY DOG POPULATION CONTROL: PROJECT PROPOSAL FOR ISTANBUL</vt:lpstr>
      <vt:lpstr>STRAY DOG POPULATION CONTROL: PROJECT PROPOSAL FOR ISTANBUL</vt:lpstr>
      <vt:lpstr>STRAY DOG POPULATION CONTROL: PROJECT PROPOSAL FOR ISTANBUL</vt:lpstr>
      <vt:lpstr>STRAY DOG POPULATION CONTROL: PROJECT PROPOSAL FOR ISTANBUL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“NEUTER &amp; RETURN”</dc:title>
  <dc:creator>Yasemin Oral</dc:creator>
  <cp:lastModifiedBy>Yasemin Oral</cp:lastModifiedBy>
  <cp:revision>14</cp:revision>
  <dcterms:created xsi:type="dcterms:W3CDTF">2021-05-30T17:16:33Z</dcterms:created>
  <dcterms:modified xsi:type="dcterms:W3CDTF">2021-06-01T18:49:28Z</dcterms:modified>
</cp:coreProperties>
</file>