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F2257A-16D2-4F30-9E5F-4C436F16C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89E38C-B8B0-4655-85E9-24E2B3B24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4D004B-BDB2-4869-BC33-117C7388C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661024-A1FF-41E9-8B3D-10AFA713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DC9FE-7176-45A5-B519-1C4F55C8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72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663B9-F421-40B0-A3F1-4CA39458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88A907-D310-40C4-9F86-18538E6B7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5D322-A1A0-4CEE-92B0-99EB2A20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19FE52-8913-48B2-BE9E-06E2472EB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FE7671-6D0E-4C1F-AEE1-3FF99491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07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435A5C2-F9FB-4853-BEA3-688866F98B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0094739-EFB8-4385-A036-D7FC13FAB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E75F21-BFB1-49BB-9578-269F5BD19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35DF86-9E7C-427D-AD5B-664A5F23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509507-577F-4D01-B1E9-FC49CC63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86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2A5854-C1F1-4486-8952-081632152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71827A9-8E9E-483D-B1AB-35D686E9B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EDDABD-3658-4681-80AC-5096251F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B58E29-2E78-451A-9678-2C797237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47680B-CF66-45F7-857F-78DAB3C63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22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BE183-683A-44E3-B17F-20635CD7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109D17-BD6A-450C-A285-37FB9A36B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CEB074-996D-47A0-8F53-E8200ADF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AA07A1-8127-4DE0-BED7-FCF641D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12BEF4-3711-4BB6-872F-D288A236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495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1DADC-97A0-4DDF-92BA-ACA3667CC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18660D-43D5-4FA2-A909-E1FEB7825F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74422F-AC39-4BD7-A00E-146D0B748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924735-8613-4C57-A8F8-71C703614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416F9C-615F-44F7-89EA-D29EFE08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9AA061-EBF4-47A0-BAD8-CF2572D23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1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98DBC-8D5F-44D7-B399-3426388C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72ECFE-7778-473E-979F-D4874D9EA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84916E-E981-47B9-8555-A8B6A8884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7E0A2B-A566-441B-AB59-21D1B8C1C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39EE5D-7A6C-470A-B84E-277515991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18EC700-4D70-4A65-BC54-BF789B8B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32C7D1-D2FC-4F8D-8901-41FAB64A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F177A29-D4C4-44B5-8F71-9CB3D383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087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83225A-E1A9-4634-A8E4-9BEFFD80B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BCFF81-776E-4701-9724-B0B138179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D804C9-2BF6-43CD-B359-BFF6CB83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A5493CF-8AF0-457E-BB26-D101F256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45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908003-613F-4D21-87C6-A58E9169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A4170F-537C-436F-B40D-42965357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C2F43A-01ED-4783-87A9-BBD28DAA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368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010C16-EC03-41F0-B297-359A0F4E9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35AC56-ED62-4B9C-9660-88800B7F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86A2A1-231D-4AA4-BCCE-0AA38A9BC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A9D432-A9E4-4B87-B2E8-A0A95BD3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9E9269-3845-4756-BE4D-0EABEC0A5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DE20E6-FB56-4DDB-A0DB-EC8D670B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625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E09B60-29D3-4B5E-9879-DF201800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D3029B7-5A1F-461D-A4EC-D356CB8F3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4EB65D6-42B5-487E-88D3-8C792D5EA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F6D9F5-D819-4BD9-B0AA-4DBC070E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146F67-38DF-488B-83C1-7F36E298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0686B3-9A41-459D-931B-1BC5A8E2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90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3A17D6-18AE-436C-946F-0229DBFE5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750078-5CEE-4E16-B580-0D2C1C3F0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6B91F5-971E-4282-8D3C-2A5715024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430D-FF11-4F93-9D91-1E0E93D5203F}" type="datetimeFigureOut">
              <a:rPr lang="tr-TR" smtClean="0"/>
              <a:t>22.11.2022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B67AFA-5E54-4207-80F7-040F17836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05FED-A506-4863-AB9C-90C575334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63D39-57AF-42E9-843B-487065A3C8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1276DA-BA7A-4CEF-8C19-503D7F0F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18" y="-2268"/>
            <a:ext cx="5890683" cy="29306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CF8F9-0A95-4843-BD93-8DDE7A78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en-US" sz="5400" b="1" dirty="0" smtClean="0"/>
              <a:t>“</a:t>
            </a:r>
            <a:r>
              <a:rPr lang="tr-TR" sz="5400" b="1" dirty="0" smtClean="0"/>
              <a:t>KISIRLAŞTIR &amp; BIRAK</a:t>
            </a:r>
            <a:r>
              <a:rPr lang="en-US" sz="5400" b="1" dirty="0" smtClean="0"/>
              <a:t>”</a:t>
            </a:r>
            <a:endParaRPr lang="tr-TR" sz="5400" b="1" dirty="0"/>
          </a:p>
        </p:txBody>
      </p:sp>
      <p:pic>
        <p:nvPicPr>
          <p:cNvPr id="9" name="Picture 8" descr="A picture containing tree, outdoor, sky, ground&#10;&#10;Description automatically generated">
            <a:extLst>
              <a:ext uri="{FF2B5EF4-FFF2-40B4-BE49-F238E27FC236}">
                <a16:creationId xmlns:a16="http://schemas.microsoft.com/office/drawing/2014/main" xmlns="" id="{D2496BF2-8B9C-9C41-ABF1-1F58DED8B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79" y="2926080"/>
            <a:ext cx="524256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08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tr-TR" sz="2800" b="1" u="sng" dirty="0"/>
              <a:t>SOKAK KÖPEĞİ POPÜLASYON KONTROLÜ </a:t>
            </a:r>
            <a:r>
              <a:rPr lang="en-US" sz="2800" b="1" u="sng" dirty="0"/>
              <a:t>:</a:t>
            </a:r>
            <a:br>
              <a:rPr lang="en-US" sz="2800" b="1" u="sng" dirty="0"/>
            </a:br>
            <a:r>
              <a:rPr lang="en-US" sz="2800" b="1" u="sng" dirty="0"/>
              <a:t>ROMANYA BAŞARI HİKAYESİ</a:t>
            </a:r>
            <a:endParaRPr lang="tr-TR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b="1" dirty="0"/>
              <a:t>TEK ORTA VADELİ ÇÖZÜM </a:t>
            </a:r>
            <a:r>
              <a:rPr lang="en-US" sz="1700" b="1" dirty="0" smtClean="0"/>
              <a:t>–</a:t>
            </a:r>
            <a:r>
              <a:rPr lang="tr-TR" sz="1700" b="1" dirty="0" smtClean="0"/>
              <a:t> KISIRLAŞTIR &amp; GERİ BIRAK</a:t>
            </a:r>
            <a:r>
              <a:rPr lang="en-US" sz="1700" b="1" dirty="0" smtClean="0"/>
              <a:t>.</a:t>
            </a:r>
            <a:endParaRPr lang="en-US" sz="17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 err="1"/>
              <a:t>Bihor'da</a:t>
            </a:r>
            <a:r>
              <a:rPr lang="en-US" sz="1700" dirty="0"/>
              <a:t> </a:t>
            </a:r>
            <a:r>
              <a:rPr lang="en-US" sz="1700" dirty="0" err="1"/>
              <a:t>gösterdiğimiz</a:t>
            </a:r>
            <a:r>
              <a:rPr lang="en-US" sz="1700" dirty="0"/>
              <a:t> </a:t>
            </a:r>
            <a:r>
              <a:rPr lang="en-US" sz="1700" dirty="0" err="1"/>
              <a:t>gibi</a:t>
            </a:r>
            <a:r>
              <a:rPr lang="en-US" sz="1700" dirty="0"/>
              <a:t> </a:t>
            </a:r>
            <a:r>
              <a:rPr lang="en-US" sz="1700" dirty="0" err="1"/>
              <a:t>köpek</a:t>
            </a:r>
            <a:r>
              <a:rPr lang="en-US" sz="1700" dirty="0"/>
              <a:t> </a:t>
            </a:r>
            <a:r>
              <a:rPr lang="en-US" sz="1700" dirty="0" err="1"/>
              <a:t>sahipleri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yarı</a:t>
            </a:r>
            <a:r>
              <a:rPr lang="en-US" sz="1700" dirty="0"/>
              <a:t> </a:t>
            </a:r>
            <a:r>
              <a:rPr lang="en-US" sz="1700" dirty="0" err="1"/>
              <a:t>köpek</a:t>
            </a:r>
            <a:r>
              <a:rPr lang="en-US" sz="1700" dirty="0"/>
              <a:t> </a:t>
            </a:r>
            <a:r>
              <a:rPr lang="en-US" sz="1700" dirty="0" err="1"/>
              <a:t>sahipleri</a:t>
            </a:r>
            <a:r>
              <a:rPr lang="en-US" sz="1700" dirty="0"/>
              <a:t>, </a:t>
            </a:r>
            <a:r>
              <a:rPr lang="en-US" sz="1700" dirty="0" err="1"/>
              <a:t>bunların</a:t>
            </a:r>
            <a:r>
              <a:rPr lang="en-US" sz="1700" dirty="0"/>
              <a:t> </a:t>
            </a:r>
            <a:r>
              <a:rPr lang="en-US" sz="1700" dirty="0" err="1"/>
              <a:t>güvenilir</a:t>
            </a:r>
            <a:r>
              <a:rPr lang="en-US" sz="1700" dirty="0"/>
              <a:t>, </a:t>
            </a:r>
            <a:r>
              <a:rPr lang="en-US" sz="1700" dirty="0" err="1"/>
              <a:t>insancıl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verimli</a:t>
            </a:r>
            <a:r>
              <a:rPr lang="en-US" sz="1700" dirty="0"/>
              <a:t> </a:t>
            </a:r>
            <a:r>
              <a:rPr lang="en-US" sz="1700" dirty="0" err="1"/>
              <a:t>hayvan</a:t>
            </a:r>
            <a:r>
              <a:rPr lang="en-US" sz="1700" dirty="0"/>
              <a:t> </a:t>
            </a:r>
            <a:r>
              <a:rPr lang="en-US" sz="1700" dirty="0" err="1"/>
              <a:t>refahı</a:t>
            </a:r>
            <a:r>
              <a:rPr lang="en-US" sz="1700" dirty="0"/>
              <a:t> </a:t>
            </a:r>
            <a:r>
              <a:rPr lang="en-US" sz="1700" dirty="0" err="1"/>
              <a:t>kuruluşları</a:t>
            </a:r>
            <a:r>
              <a:rPr lang="en-US" sz="1700" dirty="0"/>
              <a:t> </a:t>
            </a:r>
            <a:r>
              <a:rPr lang="en-US" sz="1700" dirty="0" err="1"/>
              <a:t>tarafından</a:t>
            </a:r>
            <a:r>
              <a:rPr lang="en-US" sz="1700" dirty="0"/>
              <a:t> </a:t>
            </a:r>
            <a:r>
              <a:rPr lang="en-US" sz="1700" dirty="0" err="1"/>
              <a:t>uygulanması</a:t>
            </a:r>
            <a:r>
              <a:rPr lang="en-US" sz="1700" dirty="0"/>
              <a:t> </a:t>
            </a:r>
            <a:r>
              <a:rPr lang="en-US" sz="1700" dirty="0" err="1"/>
              <a:t>koşuluyla</a:t>
            </a:r>
            <a:r>
              <a:rPr lang="en-US" sz="1700" dirty="0"/>
              <a:t> </a:t>
            </a:r>
            <a:r>
              <a:rPr lang="en-US" sz="1700" dirty="0" err="1"/>
              <a:t>Kısırlşatır</a:t>
            </a:r>
            <a:r>
              <a:rPr lang="en-US" sz="1700" dirty="0"/>
              <a:t> &amp; Geri </a:t>
            </a:r>
            <a:r>
              <a:rPr lang="en-US" sz="1700" dirty="0" err="1"/>
              <a:t>bırak</a:t>
            </a:r>
            <a:r>
              <a:rPr lang="en-US" sz="1700" dirty="0"/>
              <a:t> </a:t>
            </a:r>
            <a:r>
              <a:rPr lang="en-US" sz="1700" dirty="0" err="1"/>
              <a:t>programlarıyla</a:t>
            </a:r>
            <a:r>
              <a:rPr lang="en-US" sz="1700" dirty="0"/>
              <a:t> </a:t>
            </a:r>
            <a:r>
              <a:rPr lang="en-US" sz="1700" dirty="0" err="1"/>
              <a:t>işbirliği</a:t>
            </a:r>
            <a:r>
              <a:rPr lang="en-US" sz="1700" dirty="0"/>
              <a:t> </a:t>
            </a:r>
            <a:r>
              <a:rPr lang="en-US" sz="1700" dirty="0" err="1"/>
              <a:t>yapacaktır</a:t>
            </a:r>
            <a:r>
              <a:rPr lang="en-US" sz="1700" dirty="0"/>
              <a:t>. </a:t>
            </a:r>
            <a:r>
              <a:rPr lang="en-US" sz="1700" dirty="0" err="1"/>
              <a:t>Çingene</a:t>
            </a:r>
            <a:r>
              <a:rPr lang="en-US" sz="1700" dirty="0"/>
              <a:t> </a:t>
            </a:r>
            <a:r>
              <a:rPr lang="en-US" sz="1700" dirty="0" err="1"/>
              <a:t>toplulukları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fabrika</a:t>
            </a:r>
            <a:r>
              <a:rPr lang="en-US" sz="1700" dirty="0"/>
              <a:t> </a:t>
            </a:r>
            <a:r>
              <a:rPr lang="en-US" sz="1700" dirty="0" err="1"/>
              <a:t>personeli</a:t>
            </a:r>
            <a:r>
              <a:rPr lang="en-US" sz="1700" dirty="0"/>
              <a:t> </a:t>
            </a:r>
            <a:r>
              <a:rPr lang="en-US" sz="1700" dirty="0" err="1"/>
              <a:t>gibi</a:t>
            </a:r>
            <a:r>
              <a:rPr lang="en-US" sz="1700" dirty="0"/>
              <a:t> </a:t>
            </a:r>
            <a:r>
              <a:rPr lang="en-US" sz="1700" dirty="0" err="1"/>
              <a:t>bazı</a:t>
            </a:r>
            <a:r>
              <a:rPr lang="en-US" sz="1700" dirty="0"/>
              <a:t> </a:t>
            </a:r>
            <a:r>
              <a:rPr lang="en-US" sz="1700" dirty="0" err="1"/>
              <a:t>köpek</a:t>
            </a:r>
            <a:r>
              <a:rPr lang="en-US" sz="1700" dirty="0"/>
              <a:t> </a:t>
            </a:r>
            <a:r>
              <a:rPr lang="en-US" sz="1700" dirty="0" err="1"/>
              <a:t>bakıcıları</a:t>
            </a:r>
            <a:r>
              <a:rPr lang="en-US" sz="1700" dirty="0"/>
              <a:t>, </a:t>
            </a:r>
            <a:r>
              <a:rPr lang="en-US" sz="1700" dirty="0" err="1"/>
              <a:t>köpeklerinin</a:t>
            </a:r>
            <a:r>
              <a:rPr lang="en-US" sz="1700" dirty="0"/>
              <a:t> </a:t>
            </a:r>
            <a:r>
              <a:rPr lang="en-US" sz="1700" dirty="0" err="1"/>
              <a:t>aşılanmış</a:t>
            </a:r>
            <a:r>
              <a:rPr lang="en-US" sz="1700" dirty="0"/>
              <a:t>, </a:t>
            </a:r>
            <a:r>
              <a:rPr lang="en-US" sz="1700" dirty="0" err="1"/>
              <a:t>kısırlaştırılmış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sağlıklı</a:t>
            </a:r>
            <a:r>
              <a:rPr lang="en-US" sz="1700" dirty="0"/>
              <a:t> </a:t>
            </a:r>
            <a:r>
              <a:rPr lang="en-US" sz="1700" dirty="0" err="1"/>
              <a:t>olarak</a:t>
            </a:r>
            <a:r>
              <a:rPr lang="en-US" sz="1700" dirty="0"/>
              <a:t> </a:t>
            </a:r>
            <a:r>
              <a:rPr lang="en-US" sz="1700" dirty="0" err="1"/>
              <a:t>birkaç</a:t>
            </a:r>
            <a:r>
              <a:rPr lang="en-US" sz="1700" dirty="0"/>
              <a:t> </a:t>
            </a:r>
            <a:r>
              <a:rPr lang="en-US" sz="1700" dirty="0" err="1"/>
              <a:t>gün</a:t>
            </a:r>
            <a:r>
              <a:rPr lang="en-US" sz="1700" dirty="0"/>
              <a:t> </a:t>
            </a:r>
            <a:r>
              <a:rPr lang="en-US" sz="1700" dirty="0" err="1"/>
              <a:t>sonra</a:t>
            </a:r>
            <a:r>
              <a:rPr lang="en-US" sz="1700" dirty="0"/>
              <a:t> </a:t>
            </a:r>
            <a:r>
              <a:rPr lang="en-US" sz="1700" dirty="0" err="1"/>
              <a:t>kendilerine</a:t>
            </a:r>
            <a:r>
              <a:rPr lang="en-US" sz="1700" dirty="0"/>
              <a:t> </a:t>
            </a:r>
            <a:r>
              <a:rPr lang="en-US" sz="1700" dirty="0" err="1"/>
              <a:t>iade</a:t>
            </a:r>
            <a:r>
              <a:rPr lang="en-US" sz="1700" dirty="0"/>
              <a:t> </a:t>
            </a:r>
            <a:r>
              <a:rPr lang="en-US" sz="1700" dirty="0" err="1"/>
              <a:t>edildiğini</a:t>
            </a:r>
            <a:r>
              <a:rPr lang="en-US" sz="1700" dirty="0"/>
              <a:t> </a:t>
            </a:r>
            <a:r>
              <a:rPr lang="en-US" sz="1700" dirty="0" err="1"/>
              <a:t>gördüklerinde</a:t>
            </a:r>
            <a:r>
              <a:rPr lang="en-US" sz="1700" dirty="0"/>
              <a:t>, </a:t>
            </a:r>
            <a:r>
              <a:rPr lang="en-US" sz="1700" dirty="0" err="1"/>
              <a:t>başlangıçtaki</a:t>
            </a:r>
            <a:r>
              <a:rPr lang="en-US" sz="1700" dirty="0"/>
              <a:t> </a:t>
            </a:r>
            <a:r>
              <a:rPr lang="en-US" sz="1700" dirty="0" err="1"/>
              <a:t>güvensizliklerinin</a:t>
            </a:r>
            <a:r>
              <a:rPr lang="en-US" sz="1700" dirty="0"/>
              <a:t> </a:t>
            </a:r>
            <a:r>
              <a:rPr lang="en-US" sz="1700" dirty="0" err="1"/>
              <a:t>üstesinden</a:t>
            </a:r>
            <a:r>
              <a:rPr lang="en-US" sz="1700" dirty="0"/>
              <a:t> </a:t>
            </a:r>
            <a:r>
              <a:rPr lang="en-US" sz="1700" dirty="0" err="1"/>
              <a:t>geleceklerdir</a:t>
            </a:r>
            <a:r>
              <a:rPr lang="en-US" sz="1700" dirty="0" smtClean="0"/>
              <a:t>.</a:t>
            </a:r>
            <a:endParaRPr lang="tr-TR" sz="17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 err="1"/>
              <a:t>Ancak</a:t>
            </a:r>
            <a:r>
              <a:rPr lang="en-US" sz="1700" dirty="0"/>
              <a:t> </a:t>
            </a:r>
            <a:r>
              <a:rPr lang="en-US" sz="1700" dirty="0" err="1"/>
              <a:t>bu</a:t>
            </a:r>
            <a:r>
              <a:rPr lang="en-US" sz="1700" dirty="0"/>
              <a:t> program, </a:t>
            </a:r>
            <a:r>
              <a:rPr lang="en-US" sz="1700" dirty="0" err="1"/>
              <a:t>motivasyonu</a:t>
            </a:r>
            <a:r>
              <a:rPr lang="en-US" sz="1700" dirty="0"/>
              <a:t> </a:t>
            </a:r>
            <a:r>
              <a:rPr lang="en-US" sz="1700" dirty="0" err="1"/>
              <a:t>düşük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eğitimsiz</a:t>
            </a:r>
            <a:r>
              <a:rPr lang="en-US" sz="1700" dirty="0"/>
              <a:t> </a:t>
            </a:r>
            <a:r>
              <a:rPr lang="en-US" sz="1700" dirty="0" err="1"/>
              <a:t>belediye</a:t>
            </a:r>
            <a:r>
              <a:rPr lang="en-US" sz="1700" dirty="0"/>
              <a:t> </a:t>
            </a:r>
            <a:r>
              <a:rPr lang="en-US" sz="1700" dirty="0" err="1"/>
              <a:t>çalışanları</a:t>
            </a:r>
            <a:r>
              <a:rPr lang="en-US" sz="1700" dirty="0"/>
              <a:t> </a:t>
            </a:r>
            <a:r>
              <a:rPr lang="en-US" sz="1700" dirty="0" err="1"/>
              <a:t>tarafından</a:t>
            </a:r>
            <a:r>
              <a:rPr lang="en-US" sz="1700" dirty="0"/>
              <a:t> –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kesinlikle</a:t>
            </a:r>
            <a:r>
              <a:rPr lang="en-US" sz="1700" dirty="0"/>
              <a:t> </a:t>
            </a:r>
            <a:r>
              <a:rPr lang="en-US" sz="1700" dirty="0" err="1"/>
              <a:t>daha</a:t>
            </a:r>
            <a:r>
              <a:rPr lang="en-US" sz="1700" dirty="0"/>
              <a:t> </a:t>
            </a:r>
            <a:r>
              <a:rPr lang="en-US" sz="1700" dirty="0" err="1"/>
              <a:t>önce</a:t>
            </a:r>
            <a:r>
              <a:rPr lang="en-US" sz="1700" dirty="0"/>
              <a:t> </a:t>
            </a:r>
            <a:r>
              <a:rPr lang="en-US" sz="1700" dirty="0" err="1"/>
              <a:t>köpekleri</a:t>
            </a:r>
            <a:r>
              <a:rPr lang="en-US" sz="1700" dirty="0"/>
              <a:t> </a:t>
            </a:r>
            <a:r>
              <a:rPr lang="en-US" sz="1700" dirty="0" err="1"/>
              <a:t>yakalayan</a:t>
            </a:r>
            <a:r>
              <a:rPr lang="en-US" sz="1700" dirty="0"/>
              <a:t>, </a:t>
            </a:r>
            <a:r>
              <a:rPr lang="en-US" sz="1700" dirty="0" err="1"/>
              <a:t>zehirleyen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öldüren</a:t>
            </a:r>
            <a:r>
              <a:rPr lang="en-US" sz="1700" dirty="0"/>
              <a:t> </a:t>
            </a:r>
            <a:r>
              <a:rPr lang="en-US" sz="1700" dirty="0" err="1"/>
              <a:t>aynı</a:t>
            </a:r>
            <a:r>
              <a:rPr lang="en-US" sz="1700" dirty="0"/>
              <a:t> </a:t>
            </a:r>
            <a:r>
              <a:rPr lang="en-US" sz="1700" dirty="0" err="1"/>
              <a:t>kişiler</a:t>
            </a:r>
            <a:r>
              <a:rPr lang="en-US" sz="1700" dirty="0"/>
              <a:t> </a:t>
            </a:r>
            <a:r>
              <a:rPr lang="en-US" sz="1700" dirty="0" err="1"/>
              <a:t>tarafından</a:t>
            </a:r>
            <a:r>
              <a:rPr lang="en-US" sz="1700" dirty="0"/>
              <a:t> da  </a:t>
            </a:r>
            <a:r>
              <a:rPr lang="en-US" sz="1700" dirty="0" err="1"/>
              <a:t>başarılı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/>
              <a:t>şekilde</a:t>
            </a:r>
            <a:r>
              <a:rPr lang="en-US" sz="1700" dirty="0"/>
              <a:t> </a:t>
            </a:r>
            <a:r>
              <a:rPr lang="en-US" sz="1700" dirty="0" err="1"/>
              <a:t>uygulanamaz</a:t>
            </a:r>
            <a:r>
              <a:rPr lang="en-US" sz="1700" b="0" i="0" u="none" strike="noStrike" dirty="0" smtClean="0">
                <a:effectLst/>
              </a:rPr>
              <a:t>.</a:t>
            </a:r>
            <a:endParaRPr lang="en-US" sz="17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endParaRPr lang="tr-TR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02" y="588171"/>
            <a:ext cx="4772455" cy="237429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464CAC3-114B-4191-87AE-B06BD88F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7813" y="3444039"/>
            <a:ext cx="3571444" cy="23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18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tr-TR" sz="2800" b="1" u="sng" dirty="0"/>
              <a:t>SOKAK KÖPEĞİ POPÜLASYON KONTROLÜ </a:t>
            </a:r>
            <a:r>
              <a:rPr lang="en-US" sz="2800" b="1" u="sng" dirty="0"/>
              <a:t>:</a:t>
            </a:r>
            <a:br>
              <a:rPr lang="en-US" sz="2800" b="1" u="sng" dirty="0"/>
            </a:br>
            <a:r>
              <a:rPr lang="en-US" sz="2800" b="1" u="sng" dirty="0"/>
              <a:t>ROMANYA BAŞARI HİKAYESİ</a:t>
            </a:r>
            <a:endParaRPr lang="tr-TR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3"/>
            <a:ext cx="5873504" cy="44720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/>
              <a:t>YAKALA VE ÖLDÜRMEYE KARŞI </a:t>
            </a:r>
            <a:r>
              <a:rPr lang="tr-TR" sz="1400" b="1" dirty="0" smtClean="0"/>
              <a:t>KISIRLAŞTIR </a:t>
            </a:r>
            <a:r>
              <a:rPr lang="en-US" sz="1400" b="1" dirty="0" smtClean="0"/>
              <a:t>VE </a:t>
            </a:r>
            <a:r>
              <a:rPr lang="tr-TR" sz="1400" b="1" dirty="0" smtClean="0"/>
              <a:t>GERİK BIRAK’IN</a:t>
            </a:r>
            <a:r>
              <a:rPr lang="en-US" sz="1400" b="1" dirty="0" smtClean="0"/>
              <a:t> </a:t>
            </a:r>
            <a:r>
              <a:rPr lang="en-US" sz="1400" b="1" dirty="0"/>
              <a:t>MALİYETİ.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sv-SE" sz="1400" dirty="0"/>
              <a:t>Ortalama 20 kg'lık bir köpeğe göre</a:t>
            </a:r>
            <a:r>
              <a:rPr lang="en-US" sz="1400" b="0" i="0" u="none" strike="noStrike" dirty="0" smtClean="0">
                <a:effectLst/>
              </a:rPr>
              <a:t>.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en-US" sz="1400" b="1" dirty="0" err="1"/>
              <a:t>Kanuna</a:t>
            </a:r>
            <a:r>
              <a:rPr lang="en-US" sz="1400" b="1" dirty="0"/>
              <a:t> </a:t>
            </a:r>
            <a:r>
              <a:rPr lang="en-US" sz="1400" b="1" dirty="0" err="1"/>
              <a:t>göre</a:t>
            </a:r>
            <a:r>
              <a:rPr lang="en-US" sz="1400" b="1" dirty="0"/>
              <a:t> </a:t>
            </a:r>
            <a:r>
              <a:rPr lang="en-US" sz="1400" b="1" dirty="0" err="1"/>
              <a:t>yakalayıp</a:t>
            </a:r>
            <a:r>
              <a:rPr lang="en-US" sz="1400" b="1" dirty="0"/>
              <a:t> </a:t>
            </a:r>
            <a:r>
              <a:rPr lang="en-US" sz="1400" b="1" dirty="0" err="1"/>
              <a:t>öldürmek</a:t>
            </a:r>
            <a:r>
              <a:rPr lang="en-US" sz="1400" b="1" dirty="0"/>
              <a:t> : </a:t>
            </a:r>
            <a:r>
              <a:rPr lang="sv-SE" sz="1400" b="1" dirty="0"/>
              <a:t>Köpek başına sakinleştirici 3,81 Euro</a:t>
            </a:r>
            <a:r>
              <a:rPr lang="en-US" sz="1400" b="1" i="0" u="none" strike="noStrike" dirty="0" smtClean="0">
                <a:effectLst/>
              </a:rPr>
              <a:t>.</a:t>
            </a:r>
            <a:r>
              <a:rPr lang="en-US" sz="1400" b="1" i="0" u="none" strike="noStrike" dirty="0">
                <a:effectLst/>
              </a:rPr>
              <a:t> 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>
                <a:effectLst/>
              </a:rPr>
              <a:t>                                                                 </a:t>
            </a:r>
            <a:r>
              <a:rPr lang="en-US" sz="1400" b="1" dirty="0" err="1"/>
              <a:t>Beslenme</a:t>
            </a:r>
            <a:r>
              <a:rPr lang="en-US" sz="1400" b="1" dirty="0"/>
              <a:t> (14 </a:t>
            </a:r>
            <a:r>
              <a:rPr lang="en-US" sz="1400" b="1" dirty="0" err="1"/>
              <a:t>gün</a:t>
            </a:r>
            <a:r>
              <a:rPr lang="en-US" sz="1400" b="1" dirty="0"/>
              <a:t>) </a:t>
            </a:r>
            <a:r>
              <a:rPr lang="en-US" sz="1400" b="1" dirty="0" err="1"/>
              <a:t>köpek</a:t>
            </a:r>
            <a:r>
              <a:rPr lang="en-US" sz="1400" b="1" dirty="0"/>
              <a:t> </a:t>
            </a:r>
            <a:r>
              <a:rPr lang="en-US" sz="1400" b="1" dirty="0" err="1" smtClean="0"/>
              <a:t>başına</a:t>
            </a:r>
            <a:r>
              <a:rPr lang="en-US" sz="1400" b="1" dirty="0" smtClean="0"/>
              <a:t> </a:t>
            </a:r>
            <a:r>
              <a:rPr lang="en-US" sz="1400" b="1" dirty="0"/>
              <a:t>5 </a:t>
            </a:r>
            <a:r>
              <a:rPr lang="en-US" sz="1400" b="1" dirty="0" smtClean="0"/>
              <a:t>€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>
                <a:effectLst/>
              </a:rPr>
              <a:t>                                                                </a:t>
            </a:r>
            <a:r>
              <a:rPr lang="en-US" sz="1400" b="1" dirty="0" smtClean="0"/>
              <a:t> </a:t>
            </a:r>
            <a:r>
              <a:rPr lang="en-US" sz="1400" b="1" dirty="0" err="1"/>
              <a:t>Anestezi</a:t>
            </a:r>
            <a:r>
              <a:rPr lang="en-US" sz="1400" b="1" dirty="0"/>
              <a:t> </a:t>
            </a:r>
            <a:r>
              <a:rPr lang="tr-TR" sz="1400" b="1" dirty="0" smtClean="0"/>
              <a:t>k</a:t>
            </a:r>
            <a:r>
              <a:rPr lang="en-US" sz="1400" b="1" dirty="0" err="1" smtClean="0"/>
              <a:t>öpek</a:t>
            </a:r>
            <a:r>
              <a:rPr lang="en-US" sz="1400" b="1" dirty="0" smtClean="0"/>
              <a:t> </a:t>
            </a:r>
            <a:r>
              <a:rPr lang="en-US" sz="1400" b="1" dirty="0" err="1"/>
              <a:t>başına</a:t>
            </a:r>
            <a:r>
              <a:rPr lang="en-US" sz="1400" b="1" dirty="0"/>
              <a:t> 1,01 € </a:t>
            </a:r>
            <a:r>
              <a:rPr lang="en-US" sz="1400" b="1" i="0" u="none" strike="noStrike" dirty="0">
                <a:effectLst/>
              </a:rPr>
              <a:t>   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>
                <a:effectLst/>
              </a:rPr>
              <a:t>                                                                 </a:t>
            </a:r>
            <a:r>
              <a:rPr lang="en-US" sz="1400" b="1" dirty="0" err="1" smtClean="0"/>
              <a:t>Ötenazi</a:t>
            </a:r>
            <a:r>
              <a:rPr lang="en-US" sz="1400" b="1" dirty="0" smtClean="0"/>
              <a:t> </a:t>
            </a:r>
            <a:r>
              <a:rPr lang="en-US" sz="1400" b="1" dirty="0" err="1"/>
              <a:t>çözümü</a:t>
            </a:r>
            <a:r>
              <a:rPr lang="en-US" sz="1400" b="1" dirty="0"/>
              <a:t> </a:t>
            </a:r>
            <a:r>
              <a:rPr lang="en-US" sz="1400" b="1" dirty="0" err="1"/>
              <a:t>köpek</a:t>
            </a:r>
            <a:r>
              <a:rPr lang="en-US" sz="1400" b="1" dirty="0"/>
              <a:t> </a:t>
            </a:r>
            <a:r>
              <a:rPr lang="en-US" sz="1400" b="1" dirty="0" err="1"/>
              <a:t>başına</a:t>
            </a:r>
            <a:r>
              <a:rPr lang="en-US" sz="1400" b="1" dirty="0"/>
              <a:t> 3,47 </a:t>
            </a:r>
            <a:r>
              <a:rPr lang="en-US" sz="1400" b="1" dirty="0" smtClean="0"/>
              <a:t>€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>
                <a:effectLst/>
              </a:rPr>
              <a:t>                                                                 </a:t>
            </a:r>
            <a:r>
              <a:rPr lang="en-US" sz="1400" b="1" dirty="0" err="1" smtClean="0"/>
              <a:t>Vücudun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yakılması</a:t>
            </a:r>
            <a:r>
              <a:rPr lang="tr-TR" sz="1400" b="1" dirty="0" smtClean="0"/>
              <a:t> </a:t>
            </a:r>
            <a:r>
              <a:rPr lang="en-US" sz="1400" b="1" dirty="0" err="1"/>
              <a:t>köpek</a:t>
            </a:r>
            <a:r>
              <a:rPr lang="en-US" sz="1400" b="1" dirty="0"/>
              <a:t> </a:t>
            </a:r>
            <a:r>
              <a:rPr lang="en-US" sz="1400" b="1" dirty="0" err="1"/>
              <a:t>başına</a:t>
            </a:r>
            <a:r>
              <a:rPr lang="tr-TR" sz="1400" b="1" dirty="0" smtClean="0"/>
              <a:t> 10 </a:t>
            </a:r>
            <a:r>
              <a:rPr lang="en-US" sz="1400" b="1" dirty="0"/>
              <a:t>€</a:t>
            </a:r>
            <a:r>
              <a:rPr lang="en-US" sz="1400" b="1" dirty="0" smtClean="0"/>
              <a:t>.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C00000"/>
                </a:solidFill>
              </a:rPr>
              <a:t>KDV </a:t>
            </a:r>
            <a:r>
              <a:rPr lang="en-US" sz="2000" b="1" dirty="0" err="1">
                <a:solidFill>
                  <a:srgbClr val="C00000"/>
                </a:solidFill>
              </a:rPr>
              <a:t>hariç</a:t>
            </a:r>
            <a:r>
              <a:rPr lang="en-US" sz="2000" b="1" dirty="0">
                <a:solidFill>
                  <a:srgbClr val="C00000"/>
                </a:solidFill>
              </a:rPr>
              <a:t> TOPLAM: </a:t>
            </a:r>
            <a:r>
              <a:rPr lang="en-US" sz="2000" b="1" dirty="0" err="1">
                <a:solidFill>
                  <a:srgbClr val="C00000"/>
                </a:solidFill>
              </a:rPr>
              <a:t>köpek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başına</a:t>
            </a:r>
            <a:r>
              <a:rPr lang="en-US" sz="2000" b="1" dirty="0">
                <a:solidFill>
                  <a:srgbClr val="C00000"/>
                </a:solidFill>
              </a:rPr>
              <a:t> 23,29 €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  <a:endParaRPr lang="tr-TR" sz="20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i="0" u="none" strike="noStrike" dirty="0" smtClean="0">
                <a:effectLst/>
              </a:rPr>
              <a:t>Kısırlaştır ve geri bırak </a:t>
            </a:r>
            <a:r>
              <a:rPr lang="en-US" sz="1400" b="1" i="0" u="none" strike="noStrike" dirty="0" smtClean="0">
                <a:effectLst/>
              </a:rPr>
              <a:t>: </a:t>
            </a:r>
            <a:r>
              <a:rPr lang="en-US" sz="1400" b="1" i="0" u="none" strike="noStrike" dirty="0">
                <a:effectLst/>
              </a:rPr>
              <a:t>    </a:t>
            </a:r>
            <a:r>
              <a:rPr lang="fi-FI" sz="1400" b="1" dirty="0"/>
              <a:t>STK tarafından elle toplama/yakalama: yok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>
                <a:effectLst/>
              </a:rPr>
              <a:t>                                               </a:t>
            </a:r>
            <a:r>
              <a:rPr lang="en-US" sz="1400" b="1" dirty="0"/>
              <a:t> </a:t>
            </a:r>
            <a:r>
              <a:rPr lang="en-US" sz="1400" b="1" dirty="0" err="1"/>
              <a:t>Anestezi</a:t>
            </a:r>
            <a:r>
              <a:rPr lang="en-US" sz="1400" b="1" dirty="0"/>
              <a:t> </a:t>
            </a:r>
            <a:r>
              <a:rPr lang="tr-TR" sz="1400" b="1" dirty="0" smtClean="0"/>
              <a:t>k</a:t>
            </a:r>
            <a:r>
              <a:rPr lang="en-US" sz="1400" b="1" dirty="0" err="1" smtClean="0"/>
              <a:t>öpek</a:t>
            </a:r>
            <a:r>
              <a:rPr lang="en-US" sz="1400" b="1" dirty="0" smtClean="0"/>
              <a:t> </a:t>
            </a:r>
            <a:r>
              <a:rPr lang="en-US" sz="1400" b="1" dirty="0" err="1"/>
              <a:t>başına</a:t>
            </a:r>
            <a:r>
              <a:rPr lang="en-US" sz="1400" b="1" dirty="0"/>
              <a:t> 1,01 € 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>
                <a:effectLst/>
              </a:rPr>
              <a:t>                                                </a:t>
            </a:r>
            <a:r>
              <a:rPr lang="en-US" sz="1400" b="1" dirty="0" err="1" smtClean="0"/>
              <a:t>Sütürler</a:t>
            </a:r>
            <a:r>
              <a:rPr lang="en-US" sz="1400" b="1" dirty="0"/>
              <a:t>, </a:t>
            </a:r>
            <a:r>
              <a:rPr lang="en-US" sz="1400" b="1" dirty="0" err="1"/>
              <a:t>analjezik</a:t>
            </a:r>
            <a:r>
              <a:rPr lang="en-US" sz="1400" b="1" dirty="0"/>
              <a:t> </a:t>
            </a:r>
            <a:r>
              <a:rPr lang="tr-TR" sz="1400" b="1" dirty="0"/>
              <a:t>k</a:t>
            </a:r>
            <a:r>
              <a:rPr lang="en-US" sz="1400" b="1" dirty="0" err="1" smtClean="0"/>
              <a:t>öpek</a:t>
            </a:r>
            <a:r>
              <a:rPr lang="en-US" sz="1400" b="1" dirty="0" smtClean="0"/>
              <a:t> </a:t>
            </a:r>
            <a:r>
              <a:rPr lang="en-US" sz="1400" b="1" dirty="0" err="1"/>
              <a:t>başına</a:t>
            </a:r>
            <a:r>
              <a:rPr lang="en-US" sz="1400" b="1" dirty="0"/>
              <a:t> 4,17 </a:t>
            </a:r>
            <a:r>
              <a:rPr lang="en-US" sz="1400" b="1" dirty="0" smtClean="0"/>
              <a:t>€</a:t>
            </a:r>
            <a:endParaRPr lang="en-US" sz="1400" b="0" dirty="0" smtClean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i="0" u="none" strike="noStrike" dirty="0" smtClean="0">
                <a:effectLst/>
              </a:rPr>
              <a:t>                                               </a:t>
            </a:r>
            <a:r>
              <a:rPr lang="tr-TR" sz="1400" b="1" dirty="0"/>
              <a:t> </a:t>
            </a:r>
            <a:r>
              <a:rPr lang="en-US" sz="1400" b="1" dirty="0" err="1"/>
              <a:t>Beslenme</a:t>
            </a:r>
            <a:r>
              <a:rPr lang="en-US" sz="1400" b="1" dirty="0"/>
              <a:t> (14 </a:t>
            </a:r>
            <a:r>
              <a:rPr lang="en-US" sz="1400" b="1" dirty="0" err="1"/>
              <a:t>gün</a:t>
            </a:r>
            <a:r>
              <a:rPr lang="en-US" sz="1400" b="1" dirty="0"/>
              <a:t>) </a:t>
            </a:r>
            <a:r>
              <a:rPr lang="en-US" sz="1400" b="1" dirty="0" err="1"/>
              <a:t>köpek</a:t>
            </a:r>
            <a:r>
              <a:rPr lang="en-US" sz="1400" b="1" dirty="0"/>
              <a:t> </a:t>
            </a:r>
            <a:r>
              <a:rPr lang="en-US" sz="1400" b="1" dirty="0" err="1"/>
              <a:t>başına</a:t>
            </a:r>
            <a:r>
              <a:rPr lang="en-US" sz="1400" b="1" dirty="0"/>
              <a:t> 1,77 € </a:t>
            </a:r>
            <a:endParaRPr lang="en-US" sz="1400" b="0" dirty="0" smtClean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>
                <a:solidFill>
                  <a:srgbClr val="C00000"/>
                </a:solidFill>
              </a:rPr>
              <a:t>KDV </a:t>
            </a:r>
            <a:r>
              <a:rPr lang="en-US" sz="2000" b="1" dirty="0" err="1">
                <a:solidFill>
                  <a:srgbClr val="C00000"/>
                </a:solidFill>
              </a:rPr>
              <a:t>hariç</a:t>
            </a:r>
            <a:r>
              <a:rPr lang="en-US" sz="2000" b="1" dirty="0">
                <a:solidFill>
                  <a:srgbClr val="C00000"/>
                </a:solidFill>
              </a:rPr>
              <a:t> TOPLAM: </a:t>
            </a:r>
            <a:r>
              <a:rPr lang="en-US" sz="2000" b="1" dirty="0" err="1">
                <a:solidFill>
                  <a:srgbClr val="C00000"/>
                </a:solidFill>
              </a:rPr>
              <a:t>köpek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başına</a:t>
            </a:r>
            <a:r>
              <a:rPr lang="en-US" sz="2000" b="1" dirty="0">
                <a:solidFill>
                  <a:srgbClr val="C00000"/>
                </a:solidFill>
              </a:rPr>
              <a:t> 6,95 €</a:t>
            </a:r>
            <a:r>
              <a:rPr lang="tr-TR" sz="2000" b="1" i="0" u="none" strike="noStrike" dirty="0" smtClean="0">
                <a:solidFill>
                  <a:srgbClr val="C00000"/>
                </a:solidFill>
                <a:effectLst/>
              </a:rPr>
              <a:t>.</a:t>
            </a:r>
            <a:endParaRPr lang="en-US" sz="2000" b="0" dirty="0">
              <a:solidFill>
                <a:srgbClr val="C00000"/>
              </a:solidFill>
              <a:effectLst/>
            </a:endParaRPr>
          </a:p>
        </p:txBody>
      </p:sp>
      <p:pic>
        <p:nvPicPr>
          <p:cNvPr id="7" name="Picture 6" descr="A picture containing fish&#10;&#10;Description automatically generated">
            <a:extLst>
              <a:ext uri="{FF2B5EF4-FFF2-40B4-BE49-F238E27FC236}">
                <a16:creationId xmlns:a16="http://schemas.microsoft.com/office/drawing/2014/main" xmlns="" id="{27F61271-7FE0-F342-B05C-77C24A146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42" y="2899066"/>
            <a:ext cx="5664558" cy="377637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xmlns="" id="{108AC65E-78E8-6046-9A6B-125B7D0C3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69" y="182562"/>
            <a:ext cx="4772455" cy="2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86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D4993743-B10A-433C-9996-3035D2C3A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xmlns="" id="{BB3B8946-A0AA-42D4-8A24-639DC6EA1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xmlns="" id="{AB1038E6-06EF-4DCB-B52E-D3825C50F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xmlns="" id="{5C7EF35C-8B7D-4026-8F09-8B2B225057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xmlns="" id="{5F24A71D-C0A9-49AC-B2D1-5A9EA2BD3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4280C55-570C-4284-9850-B2BA33DB6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303548" cy="1205821"/>
          </a:xfrm>
        </p:spPr>
        <p:txBody>
          <a:bodyPr>
            <a:normAutofit fontScale="90000"/>
          </a:bodyPr>
          <a:lstStyle/>
          <a:p>
            <a:r>
              <a:rPr lang="tr-TR" sz="3200" b="1" u="sng" dirty="0">
                <a:solidFill>
                  <a:schemeClr val="bg1"/>
                </a:solidFill>
              </a:rPr>
              <a:t>SOKAK KÖPEĞİ POPÜLASYON KONTROLÜ </a:t>
            </a:r>
            <a:r>
              <a:rPr lang="en-US" sz="3100" b="1" u="sng" dirty="0" smtClean="0">
                <a:solidFill>
                  <a:schemeClr val="bg1"/>
                </a:solidFill>
              </a:rPr>
              <a:t>:</a:t>
            </a:r>
            <a:r>
              <a:rPr lang="en-US" sz="3100" b="1" u="sng" dirty="0">
                <a:solidFill>
                  <a:srgbClr val="FEFFFF"/>
                </a:solidFill>
              </a:rPr>
              <a:t/>
            </a:r>
            <a:br>
              <a:rPr lang="en-US" sz="3100" b="1" u="sng" dirty="0">
                <a:solidFill>
                  <a:srgbClr val="FEFFFF"/>
                </a:solidFill>
              </a:rPr>
            </a:br>
            <a:r>
              <a:rPr lang="en-US" sz="3100" b="1" u="sng" dirty="0">
                <a:solidFill>
                  <a:srgbClr val="FEFFFF"/>
                </a:solidFill>
              </a:rPr>
              <a:t>İSTANBUL İÇİN PROJE TEKLİFİ</a:t>
            </a:r>
            <a:endParaRPr lang="tr-TR" sz="3100" b="1" u="sng" dirty="0">
              <a:solidFill>
                <a:srgbClr val="FE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10" y="3191833"/>
            <a:ext cx="7614996" cy="3563159"/>
          </a:xfrm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i="0" u="none" strike="noStrike" dirty="0" smtClean="0">
                <a:effectLst/>
              </a:rPr>
              <a:t>‘</a:t>
            </a:r>
            <a:r>
              <a:rPr lang="tr-TR" sz="1700" b="1" i="0" u="none" strike="noStrike" dirty="0" smtClean="0">
                <a:effectLst/>
              </a:rPr>
              <a:t>Kısırlaştır ve Bırak</a:t>
            </a:r>
            <a:r>
              <a:rPr lang="en-US" sz="1700" b="1" i="0" u="none" strike="noStrike" dirty="0" smtClean="0">
                <a:effectLst/>
              </a:rPr>
              <a:t>’.</a:t>
            </a:r>
            <a:endParaRPr lang="en-US" sz="17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0" dirty="0">
                <a:effectLst/>
              </a:rPr>
              <a:t/>
            </a:r>
            <a:br>
              <a:rPr lang="en-US" sz="1700" b="0" dirty="0">
                <a:effectLst/>
              </a:rPr>
            </a:br>
            <a:r>
              <a:rPr lang="en-US" sz="1700" b="1" i="1" dirty="0"/>
              <a:t>‘</a:t>
            </a:r>
            <a:r>
              <a:rPr lang="en-US" sz="1700" b="1" i="1" dirty="0" err="1"/>
              <a:t>Uzun</a:t>
            </a:r>
            <a:r>
              <a:rPr lang="en-US" sz="1700" b="1" i="1" dirty="0"/>
              <a:t> </a:t>
            </a:r>
            <a:r>
              <a:rPr lang="en-US" sz="1700" b="1" i="1" dirty="0" err="1"/>
              <a:t>vadede</a:t>
            </a:r>
            <a:r>
              <a:rPr lang="en-US" sz="1700" b="1" i="1" dirty="0"/>
              <a:t>, </a:t>
            </a:r>
            <a:r>
              <a:rPr lang="en-US" sz="1700" b="1" i="1" dirty="0" err="1"/>
              <a:t>üremenin</a:t>
            </a:r>
            <a:r>
              <a:rPr lang="en-US" sz="1700" b="1" i="1" dirty="0"/>
              <a:t> </a:t>
            </a:r>
            <a:r>
              <a:rPr lang="en-US" sz="1700" b="1" i="1" dirty="0" err="1"/>
              <a:t>kontrolü</a:t>
            </a:r>
            <a:r>
              <a:rPr lang="en-US" sz="1700" b="1" i="1" dirty="0"/>
              <a:t>, </a:t>
            </a:r>
            <a:r>
              <a:rPr lang="en-US" sz="1700" b="1" i="1" dirty="0" err="1"/>
              <a:t>köpek</a:t>
            </a:r>
            <a:r>
              <a:rPr lang="en-US" sz="1700" b="1" i="1" dirty="0"/>
              <a:t> </a:t>
            </a:r>
            <a:r>
              <a:rPr lang="en-US" sz="1700" b="1" i="1" dirty="0" err="1"/>
              <a:t>popülasyonu</a:t>
            </a:r>
            <a:r>
              <a:rPr lang="en-US" sz="1700" b="1" i="1" dirty="0"/>
              <a:t> </a:t>
            </a:r>
            <a:r>
              <a:rPr lang="en-US" sz="1700" b="1" i="1" dirty="0" err="1"/>
              <a:t>yönetiminin</a:t>
            </a:r>
            <a:r>
              <a:rPr lang="en-US" sz="1700" b="1" i="1" dirty="0"/>
              <a:t> </a:t>
            </a:r>
            <a:r>
              <a:rPr lang="en-US" sz="1700" b="1" i="1" dirty="0" err="1"/>
              <a:t>açık</a:t>
            </a:r>
            <a:r>
              <a:rPr lang="en-US" sz="1700" b="1" i="1" dirty="0"/>
              <a:t> </a:t>
            </a:r>
            <a:r>
              <a:rPr lang="en-US" sz="1700" b="1" i="1" dirty="0" err="1"/>
              <a:t>ara</a:t>
            </a:r>
            <a:r>
              <a:rPr lang="en-US" sz="1700" b="1" i="1" dirty="0"/>
              <a:t> en </a:t>
            </a:r>
            <a:r>
              <a:rPr lang="en-US" sz="1700" b="1" i="1" dirty="0" err="1"/>
              <a:t>etkili</a:t>
            </a:r>
            <a:r>
              <a:rPr lang="en-US" sz="1700" b="1" i="1" dirty="0"/>
              <a:t> </a:t>
            </a:r>
            <a:r>
              <a:rPr lang="en-US" sz="1700" b="1" i="1" dirty="0" err="1"/>
              <a:t>stratejisidir</a:t>
            </a:r>
            <a:r>
              <a:rPr lang="en-US" sz="1700" b="1" i="1" dirty="0"/>
              <a:t>.’ </a:t>
            </a:r>
            <a:r>
              <a:rPr lang="en-US" sz="1700" b="1" i="1" u="none" strike="noStrike" dirty="0" smtClean="0">
                <a:effectLst/>
              </a:rPr>
              <a:t>– </a:t>
            </a:r>
            <a:r>
              <a:rPr lang="en-US" sz="1700" i="1" dirty="0" smtClean="0"/>
              <a:t>D</a:t>
            </a:r>
            <a:r>
              <a:rPr lang="tr-TR" sz="1700" i="1" dirty="0" smtClean="0"/>
              <a:t>.</a:t>
            </a:r>
            <a:r>
              <a:rPr lang="en-US" sz="1700" i="1" dirty="0" smtClean="0"/>
              <a:t>S</a:t>
            </a:r>
            <a:r>
              <a:rPr lang="tr-TR" sz="1700" i="1" dirty="0" smtClean="0"/>
              <a:t>.</a:t>
            </a:r>
            <a:r>
              <a:rPr lang="en-US" sz="1700" i="1" dirty="0" smtClean="0"/>
              <a:t>Ö</a:t>
            </a:r>
            <a:r>
              <a:rPr lang="en-US" sz="1700" i="1" dirty="0"/>
              <a:t>. </a:t>
            </a:r>
            <a:r>
              <a:rPr lang="en-US" sz="1700" i="1" dirty="0" err="1"/>
              <a:t>Köpek</a:t>
            </a:r>
            <a:r>
              <a:rPr lang="en-US" sz="1700" i="1" dirty="0"/>
              <a:t> </a:t>
            </a:r>
            <a:r>
              <a:rPr lang="en-US" sz="1700" i="1" dirty="0" err="1"/>
              <a:t>Nüfus</a:t>
            </a:r>
            <a:r>
              <a:rPr lang="en-US" sz="1700" i="1" dirty="0"/>
              <a:t> </a:t>
            </a:r>
            <a:r>
              <a:rPr lang="en-US" sz="1700" i="1" dirty="0" err="1"/>
              <a:t>Yönetimi</a:t>
            </a:r>
            <a:r>
              <a:rPr lang="en-US" sz="1700" i="1" dirty="0"/>
              <a:t> </a:t>
            </a:r>
            <a:r>
              <a:rPr lang="en-US" sz="1700" i="1" dirty="0" err="1"/>
              <a:t>için</a:t>
            </a:r>
            <a:r>
              <a:rPr lang="en-US" sz="1700" i="1" dirty="0"/>
              <a:t> </a:t>
            </a:r>
            <a:r>
              <a:rPr lang="en-US" sz="1700" i="1" dirty="0" err="1"/>
              <a:t>Cenevre</a:t>
            </a:r>
            <a:r>
              <a:rPr lang="en-US" sz="1700" i="1" dirty="0"/>
              <a:t> </a:t>
            </a:r>
            <a:r>
              <a:rPr lang="en-US" sz="1700" i="1" dirty="0" err="1"/>
              <a:t>Yönergeleri</a:t>
            </a:r>
            <a:r>
              <a:rPr lang="en-US" sz="1700" i="1" dirty="0"/>
              <a:t>.</a:t>
            </a:r>
            <a:endParaRPr lang="en-US" sz="17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0" dirty="0">
                <a:effectLst/>
              </a:rPr>
              <a:t/>
            </a:r>
            <a:br>
              <a:rPr lang="en-US" sz="1700" b="0" dirty="0">
                <a:effectLst/>
              </a:rPr>
            </a:br>
            <a:r>
              <a:rPr lang="en-US" sz="1700" dirty="0"/>
              <a:t>Son </a:t>
            </a:r>
            <a:r>
              <a:rPr lang="en-US" sz="1700" dirty="0" err="1"/>
              <a:t>zamanlarda</a:t>
            </a:r>
            <a:r>
              <a:rPr lang="en-US" sz="1700" dirty="0"/>
              <a:t> </a:t>
            </a:r>
            <a:r>
              <a:rPr lang="en-US" sz="1700" dirty="0" err="1"/>
              <a:t>kısırlaştırılmış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aşılanmış</a:t>
            </a:r>
            <a:r>
              <a:rPr lang="en-US" sz="1700" dirty="0"/>
              <a:t> </a:t>
            </a:r>
            <a:r>
              <a:rPr lang="en-US" sz="1700" dirty="0" err="1"/>
              <a:t>olmalarına</a:t>
            </a:r>
            <a:r>
              <a:rPr lang="en-US" sz="1700" dirty="0"/>
              <a:t> </a:t>
            </a:r>
            <a:r>
              <a:rPr lang="en-US" sz="1700" dirty="0" err="1"/>
              <a:t>veya</a:t>
            </a:r>
            <a:r>
              <a:rPr lang="en-US" sz="1700" dirty="0"/>
              <a:t> </a:t>
            </a:r>
            <a:r>
              <a:rPr lang="en-US" sz="1700" dirty="0" err="1"/>
              <a:t>gerçekten</a:t>
            </a:r>
            <a:r>
              <a:rPr lang="en-US" sz="1700" dirty="0"/>
              <a:t> </a:t>
            </a:r>
            <a:r>
              <a:rPr lang="en-US" sz="1700" dirty="0" err="1"/>
              <a:t>sahipli</a:t>
            </a:r>
            <a:r>
              <a:rPr lang="en-US" sz="1700" dirty="0"/>
              <a:t> </a:t>
            </a:r>
            <a:r>
              <a:rPr lang="en-US" sz="1700" dirty="0" err="1"/>
              <a:t>evcil</a:t>
            </a:r>
            <a:r>
              <a:rPr lang="en-US" sz="1700" dirty="0"/>
              <a:t> </a:t>
            </a:r>
            <a:r>
              <a:rPr lang="en-US" sz="1700" dirty="0" err="1"/>
              <a:t>hayvan</a:t>
            </a:r>
            <a:r>
              <a:rPr lang="en-US" sz="1700" dirty="0"/>
              <a:t> </a:t>
            </a:r>
            <a:r>
              <a:rPr lang="en-US" sz="1700" dirty="0" err="1"/>
              <a:t>olup</a:t>
            </a:r>
            <a:r>
              <a:rPr lang="en-US" sz="1700" dirty="0"/>
              <a:t> </a:t>
            </a:r>
            <a:r>
              <a:rPr lang="en-US" sz="1700" dirty="0" err="1"/>
              <a:t>olmadığına</a:t>
            </a:r>
            <a:r>
              <a:rPr lang="en-US" sz="1700" dirty="0"/>
              <a:t> </a:t>
            </a:r>
            <a:r>
              <a:rPr lang="en-US" sz="1700" dirty="0" err="1"/>
              <a:t>bakılmaksızın</a:t>
            </a:r>
            <a:r>
              <a:rPr lang="en-US" sz="1700" dirty="0"/>
              <a:t> </a:t>
            </a:r>
            <a:r>
              <a:rPr lang="en-US" sz="1700" dirty="0" err="1"/>
              <a:t>köpeklerin</a:t>
            </a:r>
            <a:r>
              <a:rPr lang="en-US" sz="1700" dirty="0"/>
              <a:t> </a:t>
            </a:r>
            <a:r>
              <a:rPr lang="en-US" sz="1700" dirty="0" err="1"/>
              <a:t>gece</a:t>
            </a:r>
            <a:r>
              <a:rPr lang="en-US" sz="1700" dirty="0"/>
              <a:t> </a:t>
            </a:r>
            <a:r>
              <a:rPr lang="en-US" sz="1700" dirty="0" err="1"/>
              <a:t>ayrım</a:t>
            </a:r>
            <a:r>
              <a:rPr lang="en-US" sz="1700" dirty="0"/>
              <a:t> </a:t>
            </a:r>
            <a:r>
              <a:rPr lang="en-US" sz="1700" dirty="0" err="1"/>
              <a:t>gözetmeksizin</a:t>
            </a:r>
            <a:r>
              <a:rPr lang="en-US" sz="1700" dirty="0"/>
              <a:t> </a:t>
            </a:r>
            <a:r>
              <a:rPr lang="en-US" sz="1700" dirty="0" err="1"/>
              <a:t>striknin</a:t>
            </a:r>
            <a:r>
              <a:rPr lang="en-US" sz="1700" dirty="0"/>
              <a:t> </a:t>
            </a:r>
            <a:r>
              <a:rPr lang="en-US" sz="1700" dirty="0" err="1"/>
              <a:t>ile</a:t>
            </a:r>
            <a:r>
              <a:rPr lang="en-US" sz="1700" dirty="0"/>
              <a:t> </a:t>
            </a:r>
            <a:r>
              <a:rPr lang="en-US" sz="1700" dirty="0" err="1"/>
              <a:t>zehirlenmesi</a:t>
            </a:r>
            <a:r>
              <a:rPr lang="en-US" sz="1700" dirty="0"/>
              <a:t> </a:t>
            </a:r>
            <a:r>
              <a:rPr lang="en-US" sz="1700" dirty="0" err="1"/>
              <a:t>gibi</a:t>
            </a:r>
            <a:r>
              <a:rPr lang="en-US" sz="1700" dirty="0"/>
              <a:t>, </a:t>
            </a:r>
            <a:r>
              <a:rPr lang="en-US" sz="1700" dirty="0" err="1"/>
              <a:t>imha</a:t>
            </a:r>
            <a:r>
              <a:rPr lang="en-US" sz="1700" dirty="0"/>
              <a:t> </a:t>
            </a:r>
            <a:r>
              <a:rPr lang="en-US" sz="1700" dirty="0" err="1"/>
              <a:t>kapmanyaları</a:t>
            </a:r>
            <a:r>
              <a:rPr lang="en-US" sz="1700" dirty="0"/>
              <a:t> </a:t>
            </a:r>
            <a:r>
              <a:rPr lang="en-US" sz="1700" dirty="0" err="1"/>
              <a:t>İstanbul'da</a:t>
            </a:r>
            <a:r>
              <a:rPr lang="en-US" sz="1700" dirty="0"/>
              <a:t> </a:t>
            </a:r>
            <a:r>
              <a:rPr lang="en-US" sz="1700" dirty="0" err="1"/>
              <a:t>hiçbir</a:t>
            </a:r>
            <a:r>
              <a:rPr lang="en-US" sz="1700" dirty="0"/>
              <a:t> </a:t>
            </a:r>
            <a:r>
              <a:rPr lang="en-US" sz="1700" dirty="0" err="1"/>
              <a:t>zaman</a:t>
            </a:r>
            <a:r>
              <a:rPr lang="en-US" sz="1700" dirty="0"/>
              <a:t> </a:t>
            </a:r>
            <a:r>
              <a:rPr lang="en-US" sz="1700" dirty="0" err="1"/>
              <a:t>başarılı</a:t>
            </a:r>
            <a:r>
              <a:rPr lang="en-US" sz="1700" dirty="0"/>
              <a:t> </a:t>
            </a:r>
            <a:r>
              <a:rPr lang="en-US" sz="1700" dirty="0" err="1" smtClean="0"/>
              <a:t>olamadı</a:t>
            </a:r>
            <a:r>
              <a:rPr lang="en-US" sz="1700" dirty="0" smtClean="0"/>
              <a:t>.</a:t>
            </a:r>
            <a:r>
              <a:rPr lang="en-US" sz="1700" b="0" i="0" u="none" strike="noStrike" dirty="0">
                <a:effectLst/>
              </a:rPr>
              <a:t> </a:t>
            </a:r>
            <a:endParaRPr lang="en-US" sz="17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dirty="0" err="1"/>
              <a:t>Dünya</a:t>
            </a:r>
            <a:r>
              <a:rPr lang="en-US" sz="1700" dirty="0"/>
              <a:t> </a:t>
            </a:r>
            <a:r>
              <a:rPr lang="en-US" sz="1700" dirty="0" err="1"/>
              <a:t>Sağlık</a:t>
            </a:r>
            <a:r>
              <a:rPr lang="en-US" sz="1700" dirty="0"/>
              <a:t> </a:t>
            </a:r>
            <a:r>
              <a:rPr lang="en-US" sz="1700" dirty="0" err="1"/>
              <a:t>Örgütü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Dünya</a:t>
            </a:r>
            <a:r>
              <a:rPr lang="en-US" sz="1700" dirty="0"/>
              <a:t> </a:t>
            </a:r>
            <a:r>
              <a:rPr lang="en-US" sz="1700" dirty="0" err="1"/>
              <a:t>Hayvanları</a:t>
            </a:r>
            <a:r>
              <a:rPr lang="en-US" sz="1700" dirty="0"/>
              <a:t> </a:t>
            </a:r>
            <a:r>
              <a:rPr lang="en-US" sz="1700" dirty="0" err="1"/>
              <a:t>Koruma</a:t>
            </a:r>
            <a:r>
              <a:rPr lang="en-US" sz="1700" dirty="0"/>
              <a:t> </a:t>
            </a:r>
            <a:r>
              <a:rPr lang="en-US" sz="1700" dirty="0" err="1"/>
              <a:t>Derneği</a:t>
            </a:r>
            <a:r>
              <a:rPr lang="en-US" sz="1700" dirty="0"/>
              <a:t> </a:t>
            </a:r>
            <a:r>
              <a:rPr lang="en-US" sz="1700" dirty="0" err="1"/>
              <a:t>tarafından</a:t>
            </a:r>
            <a:r>
              <a:rPr lang="en-US" sz="1700" dirty="0"/>
              <a:t> </a:t>
            </a:r>
            <a:r>
              <a:rPr lang="en-US" sz="1700" dirty="0" err="1"/>
              <a:t>savunulan</a:t>
            </a:r>
            <a:r>
              <a:rPr lang="en-US" sz="1700" dirty="0"/>
              <a:t> '</a:t>
            </a:r>
            <a:r>
              <a:rPr lang="en-US" sz="1700" dirty="0" err="1"/>
              <a:t>Kısırlaştır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Bırak</a:t>
            </a:r>
            <a:r>
              <a:rPr lang="en-US" sz="1700" dirty="0"/>
              <a:t>' </a:t>
            </a:r>
            <a:r>
              <a:rPr lang="en-US" sz="1700" dirty="0" err="1"/>
              <a:t>politikası</a:t>
            </a:r>
            <a:r>
              <a:rPr lang="en-US" sz="1700" dirty="0"/>
              <a:t> </a:t>
            </a:r>
            <a:r>
              <a:rPr lang="en-US" sz="1700" dirty="0" err="1"/>
              <a:t>sorunu</a:t>
            </a:r>
            <a:r>
              <a:rPr lang="en-US" sz="1700" dirty="0"/>
              <a:t> </a:t>
            </a:r>
            <a:r>
              <a:rPr lang="en-US" sz="1700" dirty="0" err="1"/>
              <a:t>kalıcı</a:t>
            </a:r>
            <a:r>
              <a:rPr lang="en-US" sz="1700" dirty="0"/>
              <a:t> </a:t>
            </a:r>
            <a:r>
              <a:rPr lang="en-US" sz="1700" dirty="0" err="1"/>
              <a:t>olarak</a:t>
            </a:r>
            <a:r>
              <a:rPr lang="en-US" sz="1700" dirty="0"/>
              <a:t> </a:t>
            </a:r>
            <a:r>
              <a:rPr lang="en-US" sz="1700" dirty="0" err="1"/>
              <a:t>çözüyor</a:t>
            </a:r>
            <a:r>
              <a:rPr lang="en-US" sz="1700" dirty="0"/>
              <a:t>, </a:t>
            </a:r>
            <a:r>
              <a:rPr lang="en-US" sz="1700" dirty="0" err="1"/>
              <a:t>ancak</a:t>
            </a:r>
            <a:r>
              <a:rPr lang="en-US" sz="1700" dirty="0"/>
              <a:t> </a:t>
            </a:r>
            <a:r>
              <a:rPr lang="en-US" sz="1700" dirty="0" err="1"/>
              <a:t>köpeklerin</a:t>
            </a:r>
            <a:r>
              <a:rPr lang="en-US" sz="1700" dirty="0"/>
              <a:t> </a:t>
            </a:r>
            <a:r>
              <a:rPr lang="en-US" sz="1700" dirty="0" err="1"/>
              <a:t>başarılı</a:t>
            </a:r>
            <a:r>
              <a:rPr lang="en-US" sz="1700" dirty="0"/>
              <a:t> </a:t>
            </a:r>
            <a:r>
              <a:rPr lang="en-US" sz="1700" dirty="0" err="1"/>
              <a:t>olması</a:t>
            </a:r>
            <a:r>
              <a:rPr lang="en-US" sz="1700" dirty="0"/>
              <a:t> </a:t>
            </a:r>
            <a:r>
              <a:rPr lang="en-US" sz="1700" dirty="0" err="1"/>
              <a:t>için</a:t>
            </a:r>
            <a:r>
              <a:rPr lang="en-US" sz="1700" dirty="0"/>
              <a:t> 3-5 </a:t>
            </a:r>
            <a:r>
              <a:rPr lang="en-US" sz="1700" dirty="0" err="1"/>
              <a:t>yıl</a:t>
            </a:r>
            <a:r>
              <a:rPr lang="en-US" sz="1700" dirty="0"/>
              <a:t> </a:t>
            </a:r>
            <a:r>
              <a:rPr lang="en-US" sz="1700" dirty="0" err="1"/>
              <a:t>boyunca</a:t>
            </a:r>
            <a:r>
              <a:rPr lang="en-US" sz="1700" dirty="0"/>
              <a:t> </a:t>
            </a:r>
            <a:r>
              <a:rPr lang="en-US" sz="1700" dirty="0" err="1"/>
              <a:t>sokaklarda</a:t>
            </a:r>
            <a:r>
              <a:rPr lang="en-US" sz="1700" dirty="0"/>
              <a:t> </a:t>
            </a:r>
            <a:r>
              <a:rPr lang="en-US" sz="1700" dirty="0" err="1"/>
              <a:t>tolere</a:t>
            </a:r>
            <a:r>
              <a:rPr lang="en-US" sz="1700" dirty="0"/>
              <a:t> </a:t>
            </a:r>
            <a:r>
              <a:rPr lang="en-US" sz="1700" dirty="0" err="1"/>
              <a:t>edilmesi</a:t>
            </a:r>
            <a:r>
              <a:rPr lang="en-US" sz="1700" dirty="0"/>
              <a:t> </a:t>
            </a:r>
            <a:r>
              <a:rPr lang="en-US" sz="1700" dirty="0" err="1"/>
              <a:t>gerekiyor</a:t>
            </a:r>
            <a:r>
              <a:rPr lang="en-US" sz="1700" dirty="0"/>
              <a:t>. </a:t>
            </a:r>
            <a:r>
              <a:rPr lang="en-US" sz="1700" dirty="0" err="1"/>
              <a:t>Kentsel</a:t>
            </a:r>
            <a:r>
              <a:rPr lang="en-US" sz="1700" dirty="0"/>
              <a:t> </a:t>
            </a:r>
            <a:r>
              <a:rPr lang="en-US" sz="1700" dirty="0" err="1"/>
              <a:t>alanın</a:t>
            </a:r>
            <a:r>
              <a:rPr lang="en-US" sz="1700" dirty="0"/>
              <a:t> </a:t>
            </a:r>
            <a:r>
              <a:rPr lang="en-US" sz="1700" dirty="0" err="1"/>
              <a:t>sınırına</a:t>
            </a:r>
            <a:r>
              <a:rPr lang="en-US" sz="1700" dirty="0"/>
              <a:t> </a:t>
            </a:r>
            <a:r>
              <a:rPr lang="en-US" sz="1700" dirty="0" err="1"/>
              <a:t>kadar</a:t>
            </a:r>
            <a:r>
              <a:rPr lang="en-US" sz="1700" dirty="0"/>
              <a:t> </a:t>
            </a:r>
            <a:r>
              <a:rPr lang="en-US" sz="1700" dirty="0" err="1"/>
              <a:t>uygulanması</a:t>
            </a:r>
            <a:r>
              <a:rPr lang="en-US" sz="1700" dirty="0"/>
              <a:t> </a:t>
            </a:r>
            <a:r>
              <a:rPr lang="en-US" sz="1700" dirty="0" err="1"/>
              <a:t>şartıyla</a:t>
            </a:r>
            <a:r>
              <a:rPr lang="en-US" sz="1700" dirty="0"/>
              <a:t> </a:t>
            </a:r>
            <a:r>
              <a:rPr lang="en-US" sz="1700" dirty="0" err="1"/>
              <a:t>birlikte</a:t>
            </a:r>
            <a:r>
              <a:rPr lang="en-US" sz="1700" dirty="0"/>
              <a:t>, </a:t>
            </a:r>
            <a:r>
              <a:rPr lang="en-US" sz="1700" dirty="0" err="1"/>
              <a:t>politikacıların</a:t>
            </a:r>
            <a:r>
              <a:rPr lang="en-US" sz="1700" dirty="0"/>
              <a:t> da </a:t>
            </a:r>
            <a:r>
              <a:rPr lang="en-US" sz="1700" dirty="0" err="1"/>
              <a:t>gurur</a:t>
            </a:r>
            <a:r>
              <a:rPr lang="en-US" sz="1700" dirty="0"/>
              <a:t> </a:t>
            </a:r>
            <a:r>
              <a:rPr lang="en-US" sz="1700" dirty="0" err="1"/>
              <a:t>duyabilecekleri</a:t>
            </a:r>
            <a:r>
              <a:rPr lang="en-US" sz="1700" dirty="0"/>
              <a:t> </a:t>
            </a:r>
            <a:r>
              <a:rPr lang="en-US" sz="1700" dirty="0" err="1"/>
              <a:t>kalıcı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insancıl</a:t>
            </a:r>
            <a:r>
              <a:rPr lang="en-US" sz="1700" dirty="0"/>
              <a:t> </a:t>
            </a:r>
            <a:r>
              <a:rPr lang="en-US" sz="1700" dirty="0" err="1"/>
              <a:t>bir</a:t>
            </a:r>
            <a:r>
              <a:rPr lang="en-US" sz="1700" dirty="0"/>
              <a:t> </a:t>
            </a:r>
            <a:r>
              <a:rPr lang="en-US" sz="1700" dirty="0" err="1" smtClean="0"/>
              <a:t>çözümdür</a:t>
            </a:r>
            <a:r>
              <a:rPr lang="en-US" sz="1700" b="0" i="0" u="none" strike="noStrike" dirty="0" smtClean="0">
                <a:effectLst/>
              </a:rPr>
              <a:t>.</a:t>
            </a:r>
            <a:r>
              <a:rPr lang="en-US" sz="1700" b="0" i="0" u="none" strike="noStrike" dirty="0">
                <a:effectLst/>
              </a:rPr>
              <a:t> </a:t>
            </a:r>
            <a:endParaRPr lang="en-US" sz="17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0" dirty="0">
                <a:effectLst/>
              </a:rPr>
              <a:t/>
            </a:r>
            <a:br>
              <a:rPr lang="en-US" sz="1700" b="0" dirty="0">
                <a:effectLst/>
              </a:rPr>
            </a:br>
            <a:r>
              <a:rPr lang="en-US" sz="1700" dirty="0" err="1"/>
              <a:t>İstanbul'un</a:t>
            </a:r>
            <a:r>
              <a:rPr lang="en-US" sz="1700" dirty="0"/>
              <a:t> </a:t>
            </a:r>
            <a:r>
              <a:rPr lang="en-US" sz="1700" dirty="0" err="1"/>
              <a:t>sorunu</a:t>
            </a:r>
            <a:r>
              <a:rPr lang="en-US" sz="1700" dirty="0"/>
              <a:t> </a:t>
            </a:r>
            <a:r>
              <a:rPr lang="en-US" sz="1700" dirty="0" err="1"/>
              <a:t>sonsuza</a:t>
            </a:r>
            <a:r>
              <a:rPr lang="en-US" sz="1700" dirty="0"/>
              <a:t> </a:t>
            </a:r>
            <a:r>
              <a:rPr lang="en-US" sz="1700" dirty="0" err="1"/>
              <a:t>dek</a:t>
            </a:r>
            <a:r>
              <a:rPr lang="en-US" sz="1700" dirty="0"/>
              <a:t> </a:t>
            </a:r>
            <a:r>
              <a:rPr lang="en-US" sz="1700" dirty="0" err="1"/>
              <a:t>çözmek</a:t>
            </a:r>
            <a:r>
              <a:rPr lang="en-US" sz="1700" dirty="0"/>
              <a:t> </a:t>
            </a:r>
            <a:r>
              <a:rPr lang="en-US" sz="1700" dirty="0" err="1"/>
              <a:t>için</a:t>
            </a:r>
            <a:r>
              <a:rPr lang="en-US" sz="1700" dirty="0"/>
              <a:t> </a:t>
            </a:r>
            <a:r>
              <a:rPr lang="en-US" sz="1700" dirty="0" err="1"/>
              <a:t>şimdi</a:t>
            </a:r>
            <a:r>
              <a:rPr lang="en-US" sz="1700" dirty="0"/>
              <a:t> para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çaba</a:t>
            </a:r>
            <a:r>
              <a:rPr lang="en-US" sz="1700" dirty="0"/>
              <a:t> </a:t>
            </a:r>
            <a:r>
              <a:rPr lang="en-US" sz="1700" dirty="0" err="1"/>
              <a:t>harcaması</a:t>
            </a:r>
            <a:r>
              <a:rPr lang="en-US" sz="1700" dirty="0"/>
              <a:t> </a:t>
            </a:r>
            <a:r>
              <a:rPr lang="en-US" sz="1700" dirty="0" err="1"/>
              <a:t>gerekiyor</a:t>
            </a:r>
            <a:r>
              <a:rPr lang="en-US" sz="1700" dirty="0"/>
              <a:t>.</a:t>
            </a:r>
            <a:r>
              <a:rPr lang="en-US" sz="1100" dirty="0"/>
              <a:t/>
            </a:r>
            <a:br>
              <a:rPr lang="en-US" sz="1100" dirty="0"/>
            </a:br>
            <a:endParaRPr lang="tr-TR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706" y="574333"/>
            <a:ext cx="3343407" cy="1663344"/>
          </a:xfrm>
          <a:prstGeom prst="rect">
            <a:avLst/>
          </a:prstGeom>
        </p:spPr>
      </p:pic>
      <p:pic>
        <p:nvPicPr>
          <p:cNvPr id="6" name="Picture 5" descr="A dog lying on the ground&#10;&#10;Description automatically generated with low confidence">
            <a:extLst>
              <a:ext uri="{FF2B5EF4-FFF2-40B4-BE49-F238E27FC236}">
                <a16:creationId xmlns:a16="http://schemas.microsoft.com/office/drawing/2014/main" xmlns="" id="{B15C5859-BB2C-F94C-985C-8102EB865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90" y="2812010"/>
            <a:ext cx="2153037" cy="38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2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1" y="244792"/>
            <a:ext cx="9208778" cy="1325563"/>
          </a:xfrm>
        </p:spPr>
        <p:txBody>
          <a:bodyPr>
            <a:normAutofit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>
                <a:solidFill>
                  <a:srgbClr val="C00000"/>
                </a:solidFill>
              </a:rPr>
              <a:t>:</a:t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>İSTANBUL İÇİN PROJE TEKLİFİ</a:t>
            </a:r>
            <a:endParaRPr lang="tr-TR" sz="37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4" y="1485291"/>
            <a:ext cx="8862292" cy="5117524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r-TR" sz="1800" b="1" dirty="0" smtClean="0">
                <a:solidFill>
                  <a:srgbClr val="000000"/>
                </a:solidFill>
              </a:rPr>
              <a:t>4</a:t>
            </a:r>
            <a:r>
              <a:rPr lang="en-US" sz="1800" b="1" dirty="0" smtClean="0">
                <a:solidFill>
                  <a:srgbClr val="000000"/>
                </a:solidFill>
              </a:rPr>
              <a:t>000 </a:t>
            </a:r>
            <a:r>
              <a:rPr lang="en-US" sz="1800" b="1" dirty="0">
                <a:solidFill>
                  <a:srgbClr val="000000"/>
                </a:solidFill>
              </a:rPr>
              <a:t>SOKAK KÖPEĞİNİN BULUNDUĞU </a:t>
            </a:r>
            <a:endParaRPr lang="tr-TR" sz="1800" b="1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TİPİK </a:t>
            </a:r>
            <a:r>
              <a:rPr lang="en-US" sz="1800" b="1" dirty="0">
                <a:solidFill>
                  <a:srgbClr val="000000"/>
                </a:solidFill>
              </a:rPr>
              <a:t>BİR BELEDİYE İÇİN KISIRLAŞTIR </a:t>
            </a:r>
            <a:endParaRPr lang="tr-TR" sz="1800" b="1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rgbClr val="000000"/>
                </a:solidFill>
              </a:rPr>
              <a:t>VE </a:t>
            </a:r>
            <a:r>
              <a:rPr lang="en-US" sz="1800" b="1" dirty="0">
                <a:solidFill>
                  <a:srgbClr val="000000"/>
                </a:solidFill>
              </a:rPr>
              <a:t>BIRAK PLANI (</a:t>
            </a:r>
            <a:r>
              <a:rPr lang="en-US" sz="1800" b="1" dirty="0" err="1">
                <a:solidFill>
                  <a:srgbClr val="000000"/>
                </a:solidFill>
              </a:rPr>
              <a:t>insan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nüfusu</a:t>
            </a:r>
            <a:r>
              <a:rPr lang="en-US" sz="1800" b="1" dirty="0">
                <a:solidFill>
                  <a:srgbClr val="000000"/>
                </a:solidFill>
              </a:rPr>
              <a:t> 407000).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 u="none" strike="noStrike" dirty="0" smtClean="0">
                <a:solidFill>
                  <a:srgbClr val="000000"/>
                </a:solidFill>
                <a:effectLst/>
              </a:rPr>
              <a:t>Varsayımlar</a:t>
            </a:r>
            <a:r>
              <a:rPr lang="en-US" sz="1800" b="1" i="1" u="none" strike="noStrike" dirty="0" smtClean="0">
                <a:solidFill>
                  <a:srgbClr val="000000"/>
                </a:solidFill>
                <a:effectLst/>
              </a:rPr>
              <a:t>:</a:t>
            </a:r>
            <a:endParaRPr lang="en-US" sz="1400" b="0" dirty="0">
              <a:effectLst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1. </a:t>
            </a:r>
            <a:r>
              <a:rPr lang="en-US" sz="1800" u="sng" dirty="0" err="1">
                <a:solidFill>
                  <a:srgbClr val="000000"/>
                </a:solidFill>
              </a:rPr>
              <a:t>Üreme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yaşına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kadar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hayatta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kalan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sokak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köpeğinin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 err="1">
                <a:solidFill>
                  <a:srgbClr val="000000"/>
                </a:solidFill>
              </a:rPr>
              <a:t>yani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denetimsiz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tüm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üremekte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serbesttir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  <a:r>
              <a:rPr lang="en-US" sz="1800" dirty="0" err="1">
                <a:solidFill>
                  <a:srgbClr val="000000"/>
                </a:solidFill>
              </a:rPr>
              <a:t>ortalama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ömrünün</a:t>
            </a:r>
            <a:r>
              <a:rPr lang="en-US" sz="1800" dirty="0">
                <a:solidFill>
                  <a:srgbClr val="000000"/>
                </a:solidFill>
              </a:rPr>
              <a:t> 3,5 </a:t>
            </a:r>
            <a:r>
              <a:rPr lang="en-US" sz="1800" dirty="0" err="1">
                <a:solidFill>
                  <a:srgbClr val="000000"/>
                </a:solidFill>
              </a:rPr>
              <a:t>ile</a:t>
            </a:r>
            <a:r>
              <a:rPr lang="en-US" sz="1800" dirty="0">
                <a:solidFill>
                  <a:srgbClr val="000000"/>
                </a:solidFill>
              </a:rPr>
              <a:t> 4 </a:t>
            </a:r>
            <a:r>
              <a:rPr lang="en-US" sz="1800" dirty="0" err="1">
                <a:solidFill>
                  <a:srgbClr val="000000"/>
                </a:solidFill>
              </a:rPr>
              <a:t>yıl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arasınd</a:t>
            </a:r>
            <a:r>
              <a:rPr lang="tr-TR" sz="1800" dirty="0" smtClean="0">
                <a:solidFill>
                  <a:srgbClr val="000000"/>
                </a:solidFill>
              </a:rPr>
              <a:t>a olması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tr-TR" sz="1800" dirty="0" smtClean="0">
                <a:solidFill>
                  <a:srgbClr val="000000"/>
                </a:solidFill>
              </a:rPr>
              <a:t>-</a:t>
            </a:r>
            <a:r>
              <a:rPr lang="en-US" sz="1800" dirty="0" err="1" smtClean="0">
                <a:solidFill>
                  <a:srgbClr val="000000"/>
                </a:solidFill>
              </a:rPr>
              <a:t>Yani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her 6 </a:t>
            </a:r>
            <a:r>
              <a:rPr lang="en-US" sz="1800" dirty="0" err="1">
                <a:solidFill>
                  <a:srgbClr val="000000"/>
                </a:solidFill>
              </a:rPr>
              <a:t>ayda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%12,5'i </a:t>
            </a:r>
            <a:r>
              <a:rPr lang="en-US" sz="1800" dirty="0" err="1">
                <a:solidFill>
                  <a:srgbClr val="000000"/>
                </a:solidFill>
              </a:rPr>
              <a:t>ölüyor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tr-TR" sz="1800" dirty="0" smtClean="0">
                <a:solidFill>
                  <a:srgbClr val="000000"/>
                </a:solidFill>
              </a:rPr>
              <a:t>-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2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Doğumdaki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erkek:dişi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popülasyonu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ölüm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oranı</a:t>
            </a:r>
            <a:r>
              <a:rPr lang="tr-TR" sz="1800" dirty="0" err="1" smtClean="0">
                <a:solidFill>
                  <a:srgbClr val="000000"/>
                </a:solidFill>
              </a:rPr>
              <a:t>nın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50:50 </a:t>
            </a:r>
            <a:r>
              <a:rPr lang="tr-TR" sz="1800" dirty="0" smtClean="0">
                <a:solidFill>
                  <a:srgbClr val="000000"/>
                </a:solidFill>
              </a:rPr>
              <a:t>olması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gerçi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"</a:t>
            </a:r>
            <a:r>
              <a:rPr lang="en-US" sz="1800" dirty="0" err="1">
                <a:solidFill>
                  <a:srgbClr val="000000"/>
                </a:solidFill>
              </a:rPr>
              <a:t>sahipli</a:t>
            </a:r>
            <a:r>
              <a:rPr lang="en-US" sz="1800" dirty="0">
                <a:solidFill>
                  <a:srgbClr val="000000"/>
                </a:solidFill>
              </a:rPr>
              <a:t>" </a:t>
            </a:r>
            <a:r>
              <a:rPr lang="en-US" sz="1800" dirty="0" err="1">
                <a:solidFill>
                  <a:srgbClr val="000000"/>
                </a:solidFill>
              </a:rPr>
              <a:t>köpek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popülasyonu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gerçekte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erkeklere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karşı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biraz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önyargılı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olabilir</a:t>
            </a:r>
            <a:r>
              <a:rPr lang="en-US" sz="1800" dirty="0" smtClean="0">
                <a:solidFill>
                  <a:srgbClr val="000000"/>
                </a:solidFill>
              </a:rPr>
              <a:t>).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İyi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eğitimli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veteriner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ekibinin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günde</a:t>
            </a:r>
            <a:r>
              <a:rPr lang="en-US" sz="1800" dirty="0">
                <a:solidFill>
                  <a:srgbClr val="000000"/>
                </a:solidFill>
              </a:rPr>
              <a:t> 9 </a:t>
            </a:r>
            <a:r>
              <a:rPr lang="en-US" sz="1800" dirty="0" err="1">
                <a:solidFill>
                  <a:srgbClr val="000000"/>
                </a:solidFill>
              </a:rPr>
              <a:t>dişi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1 </a:t>
            </a:r>
            <a:r>
              <a:rPr lang="en-US" sz="1800" dirty="0" err="1">
                <a:solidFill>
                  <a:srgbClr val="000000"/>
                </a:solidFill>
              </a:rPr>
              <a:t>veya</a:t>
            </a:r>
            <a:r>
              <a:rPr lang="en-US" sz="1800" dirty="0">
                <a:solidFill>
                  <a:srgbClr val="000000"/>
                </a:solidFill>
              </a:rPr>
              <a:t> 2 </a:t>
            </a:r>
            <a:r>
              <a:rPr lang="en-US" sz="1800" dirty="0" err="1">
                <a:solidFill>
                  <a:srgbClr val="000000"/>
                </a:solidFill>
              </a:rPr>
              <a:t>erkeği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kısırlaştırması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400" b="0" dirty="0">
              <a:effectLst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4. </a:t>
            </a:r>
            <a:r>
              <a:rPr lang="en-US" sz="1800" dirty="0" err="1">
                <a:solidFill>
                  <a:srgbClr val="000000"/>
                </a:solidFill>
              </a:rPr>
              <a:t>Klinik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başına</a:t>
            </a:r>
            <a:r>
              <a:rPr lang="en-US" sz="1800" dirty="0">
                <a:solidFill>
                  <a:srgbClr val="000000"/>
                </a:solidFill>
              </a:rPr>
              <a:t> 50 </a:t>
            </a:r>
            <a:r>
              <a:rPr lang="en-US" sz="1800" dirty="0" err="1">
                <a:solidFill>
                  <a:srgbClr val="000000"/>
                </a:solidFill>
              </a:rPr>
              <a:t>köpek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iyileşme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tesislerinin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mevcut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olması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400" b="0" dirty="0">
              <a:effectLst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5. </a:t>
            </a:r>
            <a:r>
              <a:rPr lang="en-US" sz="1800" dirty="0" err="1">
                <a:solidFill>
                  <a:srgbClr val="000000"/>
                </a:solidFill>
              </a:rPr>
              <a:t>Tüm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dişilerin</a:t>
            </a:r>
            <a:r>
              <a:rPr lang="en-US" sz="1800" dirty="0">
                <a:solidFill>
                  <a:srgbClr val="000000"/>
                </a:solidFill>
              </a:rPr>
              <a:t>, her </a:t>
            </a:r>
            <a:r>
              <a:rPr lang="en-US" sz="1800" dirty="0" err="1">
                <a:solidFill>
                  <a:srgbClr val="000000"/>
                </a:solidFill>
              </a:rPr>
              <a:t>doğumda</a:t>
            </a:r>
            <a:r>
              <a:rPr lang="en-US" sz="1800" dirty="0">
                <a:solidFill>
                  <a:srgbClr val="000000"/>
                </a:solidFill>
              </a:rPr>
              <a:t> 8 </a:t>
            </a:r>
            <a:r>
              <a:rPr lang="en-US" sz="1800" dirty="0" err="1">
                <a:solidFill>
                  <a:srgbClr val="000000"/>
                </a:solidFill>
              </a:rPr>
              <a:t>canlı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doğum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yılda</a:t>
            </a:r>
            <a:r>
              <a:rPr lang="en-US" sz="1800" dirty="0">
                <a:solidFill>
                  <a:srgbClr val="000000"/>
                </a:solidFill>
              </a:rPr>
              <a:t> 2 </a:t>
            </a:r>
            <a:r>
              <a:rPr lang="en-US" sz="1800" dirty="0" err="1">
                <a:solidFill>
                  <a:srgbClr val="000000"/>
                </a:solidFill>
              </a:rPr>
              <a:t>doğum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yapması</a:t>
            </a:r>
            <a:r>
              <a:rPr lang="en-US" sz="1800" dirty="0">
                <a:solidFill>
                  <a:srgbClr val="000000"/>
                </a:solidFill>
              </a:rPr>
              <a:t>. -Bu, </a:t>
            </a:r>
            <a:r>
              <a:rPr lang="en-US" sz="1800" dirty="0" err="1">
                <a:solidFill>
                  <a:srgbClr val="000000"/>
                </a:solidFill>
              </a:rPr>
              <a:t>vahşi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yüksek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olsa</a:t>
            </a:r>
            <a:r>
              <a:rPr lang="en-US" sz="1800" dirty="0">
                <a:solidFill>
                  <a:srgbClr val="000000"/>
                </a:solidFill>
              </a:rPr>
              <a:t> da, </a:t>
            </a:r>
            <a:r>
              <a:rPr lang="en-US" sz="1800" dirty="0" err="1">
                <a:solidFill>
                  <a:srgbClr val="000000"/>
                </a:solidFill>
              </a:rPr>
              <a:t>köpeklerin</a:t>
            </a:r>
            <a:r>
              <a:rPr lang="en-US" sz="1800" dirty="0">
                <a:solidFill>
                  <a:srgbClr val="000000"/>
                </a:solidFill>
              </a:rPr>
              <a:t> %70'e </a:t>
            </a:r>
            <a:r>
              <a:rPr lang="en-US" sz="1800" dirty="0" err="1">
                <a:solidFill>
                  <a:srgbClr val="000000"/>
                </a:solidFill>
              </a:rPr>
              <a:t>kadarı</a:t>
            </a:r>
            <a:r>
              <a:rPr lang="en-US" sz="1800" dirty="0">
                <a:solidFill>
                  <a:srgbClr val="000000"/>
                </a:solidFill>
              </a:rPr>
              <a:t> "</a:t>
            </a:r>
            <a:r>
              <a:rPr lang="en-US" sz="1800" dirty="0" err="1">
                <a:solidFill>
                  <a:srgbClr val="000000"/>
                </a:solidFill>
              </a:rPr>
              <a:t>sahipli</a:t>
            </a:r>
            <a:r>
              <a:rPr lang="en-US" sz="1800" dirty="0">
                <a:solidFill>
                  <a:srgbClr val="000000"/>
                </a:solidFill>
              </a:rPr>
              <a:t>" </a:t>
            </a:r>
            <a:r>
              <a:rPr lang="en-US" sz="1800" dirty="0" err="1">
                <a:solidFill>
                  <a:srgbClr val="000000"/>
                </a:solidFill>
              </a:rPr>
              <a:t>veya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terkedilmiş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sahipli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olabilir</a:t>
            </a:r>
            <a:r>
              <a:rPr lang="en-US" sz="1800" dirty="0" smtClean="0">
                <a:solidFill>
                  <a:srgbClr val="000000"/>
                </a:solidFill>
              </a:rPr>
              <a:t>-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400" b="0" dirty="0">
              <a:effectLst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6. </a:t>
            </a:r>
            <a:r>
              <a:rPr lang="tr-TR" sz="1800" dirty="0" smtClean="0">
                <a:solidFill>
                  <a:srgbClr val="000000"/>
                </a:solidFill>
              </a:rPr>
              <a:t>Yaşayan köpek </a:t>
            </a:r>
            <a:r>
              <a:rPr lang="en-US" sz="1800" dirty="0" err="1" smtClean="0">
                <a:solidFill>
                  <a:srgbClr val="000000"/>
                </a:solidFill>
              </a:rPr>
              <a:t>yavrularının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%</a:t>
            </a:r>
            <a:r>
              <a:rPr lang="en-US" sz="1800" dirty="0" smtClean="0">
                <a:solidFill>
                  <a:srgbClr val="000000"/>
                </a:solidFill>
              </a:rPr>
              <a:t>50's</a:t>
            </a:r>
            <a:r>
              <a:rPr lang="tr-TR" sz="1800" dirty="0" smtClean="0">
                <a:solidFill>
                  <a:srgbClr val="000000"/>
                </a:solidFill>
              </a:rPr>
              <a:t>in</a:t>
            </a:r>
            <a:r>
              <a:rPr lang="en-US" sz="1800" dirty="0" err="1" smtClean="0">
                <a:solidFill>
                  <a:srgbClr val="000000"/>
                </a:solidFill>
              </a:rPr>
              <a:t>i</a:t>
            </a:r>
            <a:r>
              <a:rPr lang="tr-TR" sz="1800" dirty="0" smtClean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üremeden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önce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öl</a:t>
            </a:r>
            <a:r>
              <a:rPr lang="tr-TR" sz="1800" dirty="0" err="1" smtClean="0">
                <a:solidFill>
                  <a:srgbClr val="000000"/>
                </a:solidFill>
              </a:rPr>
              <a:t>mesi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400" b="0" dirty="0">
              <a:effectLst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7. </a:t>
            </a:r>
            <a:r>
              <a:rPr lang="en-US" sz="1800" dirty="0" err="1">
                <a:solidFill>
                  <a:srgbClr val="000000"/>
                </a:solidFill>
              </a:rPr>
              <a:t>Alanın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taşıma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kapasitesi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dolu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olduğu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sürece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aynı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dönemde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ölen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daha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yaşlı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aynı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sayıda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hayatta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yavruların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üreme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yaşına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kadar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yaşaması</a:t>
            </a:r>
            <a:r>
              <a:rPr lang="en-US" sz="1800" dirty="0">
                <a:solidFill>
                  <a:srgbClr val="000000"/>
                </a:solidFill>
              </a:rPr>
              <a:t>;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diğerlerinin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açlıktan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zayıflıktan</a:t>
            </a:r>
            <a:r>
              <a:rPr lang="en-US" sz="1800" dirty="0">
                <a:solidFill>
                  <a:srgbClr val="000000"/>
                </a:solidFill>
              </a:rPr>
              <a:t> vb. </a:t>
            </a:r>
            <a:r>
              <a:rPr lang="en-US" sz="1800" dirty="0" err="1">
                <a:solidFill>
                  <a:srgbClr val="000000"/>
                </a:solidFill>
              </a:rPr>
              <a:t>ölmesi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8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Kliniklerin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kısırlaştırılmamış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yavruları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serbest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bırakmak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yerine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hayatta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yavrulara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gerekirse</a:t>
            </a:r>
            <a:r>
              <a:rPr lang="en-US" sz="1800" dirty="0">
                <a:solidFill>
                  <a:srgbClr val="000000"/>
                </a:solidFill>
              </a:rPr>
              <a:t> 3 </a:t>
            </a:r>
            <a:r>
              <a:rPr lang="en-US" sz="1800" dirty="0" err="1">
                <a:solidFill>
                  <a:srgbClr val="000000"/>
                </a:solidFill>
              </a:rPr>
              <a:t>aylıktan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itibaren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erken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yaşta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kısırlaştırma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uygulaması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000" dirty="0"/>
              <a:t/>
            </a:r>
            <a:br>
              <a:rPr lang="en-US" sz="1000" dirty="0"/>
            </a:br>
            <a:endParaRPr lang="tr-TR" sz="12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87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5306"/>
            <a:ext cx="1462088" cy="7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00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1" y="244792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tr-TR" sz="36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3600" b="1" u="sng" dirty="0">
                <a:solidFill>
                  <a:srgbClr val="C00000"/>
                </a:solidFill>
              </a:rPr>
              <a:t>: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İSTANBUL İÇİN PROJE TEKLİFİ</a:t>
            </a:r>
            <a:endParaRPr lang="tr-TR" sz="37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4" y="1485291"/>
            <a:ext cx="8862292" cy="511752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r-TR" sz="1800" b="1" dirty="0">
                <a:solidFill>
                  <a:srgbClr val="000000"/>
                </a:solidFill>
              </a:rPr>
              <a:t>4</a:t>
            </a:r>
            <a:r>
              <a:rPr lang="en-US" sz="1800" b="1" dirty="0">
                <a:solidFill>
                  <a:srgbClr val="000000"/>
                </a:solidFill>
              </a:rPr>
              <a:t>000 SOKAK KÖPEĞİNİN BULUNDUĞU </a:t>
            </a:r>
            <a:endParaRPr lang="tr-TR" sz="1800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</a:rPr>
              <a:t>TİPİK BİR BELEDİYE İÇİN KISIRLAŞTIR </a:t>
            </a:r>
            <a:endParaRPr lang="tr-TR" sz="1800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</a:rPr>
              <a:t>VE BIRAK PLANI (</a:t>
            </a:r>
            <a:r>
              <a:rPr lang="en-US" sz="1800" b="1" dirty="0" err="1">
                <a:solidFill>
                  <a:srgbClr val="000000"/>
                </a:solidFill>
              </a:rPr>
              <a:t>insan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nüfusu</a:t>
            </a:r>
            <a:r>
              <a:rPr lang="en-US" sz="1800" b="1" dirty="0">
                <a:solidFill>
                  <a:srgbClr val="000000"/>
                </a:solidFill>
              </a:rPr>
              <a:t> 407000).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tr-TR" sz="1800" b="1" i="1" dirty="0">
                <a:solidFill>
                  <a:srgbClr val="000000"/>
                </a:solidFill>
              </a:rPr>
              <a:t>Varsayımlar </a:t>
            </a:r>
            <a:r>
              <a:rPr lang="en-US" sz="1800" b="1" i="1" u="none" strike="noStrike" dirty="0" smtClean="0">
                <a:solidFill>
                  <a:srgbClr val="000000"/>
                </a:solidFill>
                <a:effectLst/>
              </a:rPr>
              <a:t>:</a:t>
            </a:r>
            <a:endParaRPr lang="en-US" sz="1400" b="0" dirty="0">
              <a:effectLst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</a:rPr>
              <a:t>9. </a:t>
            </a:r>
            <a:r>
              <a:rPr lang="en-US" sz="1500" dirty="0" err="1">
                <a:solidFill>
                  <a:srgbClr val="000000"/>
                </a:solidFill>
              </a:rPr>
              <a:t>Doğal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olarak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ölen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dişi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köpeklerin</a:t>
            </a:r>
            <a:r>
              <a:rPr lang="en-US" sz="1500" dirty="0">
                <a:solidFill>
                  <a:srgbClr val="000000"/>
                </a:solidFill>
              </a:rPr>
              <a:t> (</a:t>
            </a:r>
            <a:r>
              <a:rPr lang="en-US" sz="1500" dirty="0" err="1">
                <a:solidFill>
                  <a:srgbClr val="000000"/>
                </a:solidFill>
              </a:rPr>
              <a:t>projenin</a:t>
            </a:r>
            <a:r>
              <a:rPr lang="en-US" sz="1500" dirty="0">
                <a:solidFill>
                  <a:srgbClr val="000000"/>
                </a:solidFill>
              </a:rPr>
              <a:t> ilk 5 </a:t>
            </a:r>
            <a:r>
              <a:rPr lang="en-US" sz="1500" dirty="0" err="1">
                <a:solidFill>
                  <a:srgbClr val="000000"/>
                </a:solidFill>
              </a:rPr>
              <a:t>yılı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için</a:t>
            </a:r>
            <a:r>
              <a:rPr lang="en-US" sz="1500" dirty="0">
                <a:solidFill>
                  <a:srgbClr val="000000"/>
                </a:solidFill>
              </a:rPr>
              <a:t> her </a:t>
            </a:r>
            <a:r>
              <a:rPr lang="en-US" sz="1500" dirty="0" err="1">
                <a:solidFill>
                  <a:srgbClr val="000000"/>
                </a:solidFill>
              </a:rPr>
              <a:t>yarım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yılda</a:t>
            </a:r>
            <a:r>
              <a:rPr lang="en-US" sz="1500" dirty="0">
                <a:solidFill>
                  <a:srgbClr val="000000"/>
                </a:solidFill>
              </a:rPr>
              <a:t> 250) </a:t>
            </a:r>
            <a:r>
              <a:rPr lang="en-US" sz="1500" dirty="0" err="1">
                <a:solidFill>
                  <a:srgbClr val="000000"/>
                </a:solidFill>
              </a:rPr>
              <a:t>ölümlerinin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yarım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yılında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üreyememeleri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veya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ürerlerse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yavrularından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hiçbirinin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hayatta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kalmaması</a:t>
            </a:r>
            <a:r>
              <a:rPr lang="en-US" sz="1500" dirty="0" smtClean="0">
                <a:solidFill>
                  <a:srgbClr val="000000"/>
                </a:solidFill>
              </a:rPr>
              <a:t>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</a:rPr>
              <a:t>10. </a:t>
            </a:r>
            <a:r>
              <a:rPr lang="en-US" sz="1500" dirty="0">
                <a:solidFill>
                  <a:srgbClr val="000000"/>
                </a:solidFill>
              </a:rPr>
              <a:t>Her </a:t>
            </a:r>
            <a:r>
              <a:rPr lang="en-US" sz="1500" dirty="0" err="1">
                <a:solidFill>
                  <a:srgbClr val="000000"/>
                </a:solidFill>
              </a:rPr>
              <a:t>klinikte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haftanın</a:t>
            </a:r>
            <a:r>
              <a:rPr lang="en-US" sz="1500" dirty="0">
                <a:solidFill>
                  <a:srgbClr val="000000"/>
                </a:solidFill>
              </a:rPr>
              <a:t> 6 </a:t>
            </a:r>
            <a:r>
              <a:rPr lang="en-US" sz="1500" dirty="0" err="1">
                <a:solidFill>
                  <a:srgbClr val="000000"/>
                </a:solidFill>
              </a:rPr>
              <a:t>günü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gece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iki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köpek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yakalama</a:t>
            </a:r>
            <a:r>
              <a:rPr lang="en-US" sz="1500" dirty="0">
                <a:solidFill>
                  <a:srgbClr val="000000"/>
                </a:solidFill>
              </a:rPr>
              <a:t>/</a:t>
            </a:r>
            <a:r>
              <a:rPr lang="en-US" sz="1500" dirty="0" err="1">
                <a:solidFill>
                  <a:srgbClr val="000000"/>
                </a:solidFill>
              </a:rPr>
              <a:t>bırakma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ekibi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gün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boyunca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bir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yakalama</a:t>
            </a:r>
            <a:r>
              <a:rPr lang="en-US" sz="1500" dirty="0">
                <a:solidFill>
                  <a:srgbClr val="000000"/>
                </a:solidFill>
              </a:rPr>
              <a:t>/</a:t>
            </a:r>
            <a:r>
              <a:rPr lang="en-US" sz="1500" dirty="0" err="1">
                <a:solidFill>
                  <a:srgbClr val="000000"/>
                </a:solidFill>
              </a:rPr>
              <a:t>bırakma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ekibi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görevlendirilmesi</a:t>
            </a:r>
            <a:r>
              <a:rPr lang="en-US" sz="1500" dirty="0">
                <a:solidFill>
                  <a:srgbClr val="000000"/>
                </a:solidFill>
              </a:rPr>
              <a:t>.- SHKD, </a:t>
            </a:r>
            <a:r>
              <a:rPr lang="en-US" sz="1500" dirty="0" err="1">
                <a:solidFill>
                  <a:srgbClr val="000000"/>
                </a:solidFill>
              </a:rPr>
              <a:t>Beşiktaş'ta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bir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köpek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yakalama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ekibiyle</a:t>
            </a:r>
            <a:r>
              <a:rPr lang="en-US" sz="1500" dirty="0">
                <a:solidFill>
                  <a:srgbClr val="000000"/>
                </a:solidFill>
              </a:rPr>
              <a:t> 2000 </a:t>
            </a:r>
            <a:r>
              <a:rPr lang="en-US" sz="1500" dirty="0" err="1">
                <a:solidFill>
                  <a:srgbClr val="000000"/>
                </a:solidFill>
              </a:rPr>
              <a:t>yılının</a:t>
            </a:r>
            <a:r>
              <a:rPr lang="en-US" sz="1500" dirty="0">
                <a:solidFill>
                  <a:srgbClr val="000000"/>
                </a:solidFill>
              </a:rPr>
              <a:t> ilk 3 </a:t>
            </a:r>
            <a:r>
              <a:rPr lang="en-US" sz="1500" dirty="0" err="1">
                <a:solidFill>
                  <a:srgbClr val="000000"/>
                </a:solidFill>
              </a:rPr>
              <a:t>ayında</a:t>
            </a:r>
            <a:r>
              <a:rPr lang="en-US" sz="1500" dirty="0">
                <a:solidFill>
                  <a:srgbClr val="000000"/>
                </a:solidFill>
              </a:rPr>
              <a:t> 289 </a:t>
            </a:r>
            <a:r>
              <a:rPr lang="en-US" sz="1500" dirty="0" err="1">
                <a:solidFill>
                  <a:srgbClr val="000000"/>
                </a:solidFill>
              </a:rPr>
              <a:t>köpeği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yakalayıp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kısırlaştırdı</a:t>
            </a:r>
            <a:r>
              <a:rPr lang="en-US" sz="1500" dirty="0">
                <a:solidFill>
                  <a:srgbClr val="000000"/>
                </a:solidFill>
              </a:rPr>
              <a:t>. Bu </a:t>
            </a:r>
            <a:r>
              <a:rPr lang="en-US" sz="1500" dirty="0" err="1">
                <a:solidFill>
                  <a:srgbClr val="000000"/>
                </a:solidFill>
              </a:rPr>
              <a:t>nedenle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ekip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başına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ayda</a:t>
            </a:r>
            <a:r>
              <a:rPr lang="en-US" sz="1500" dirty="0">
                <a:solidFill>
                  <a:srgbClr val="000000"/>
                </a:solidFill>
              </a:rPr>
              <a:t> 90 </a:t>
            </a:r>
            <a:r>
              <a:rPr lang="en-US" sz="1500" dirty="0" err="1">
                <a:solidFill>
                  <a:srgbClr val="000000"/>
                </a:solidFill>
              </a:rPr>
              <a:t>köpek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hedefi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uygulanabilir</a:t>
            </a:r>
            <a:r>
              <a:rPr lang="en-US" sz="1500" dirty="0">
                <a:solidFill>
                  <a:srgbClr val="000000"/>
                </a:solidFill>
              </a:rPr>
              <a:t>-.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</a:rPr>
              <a:t>11. </a:t>
            </a:r>
            <a:r>
              <a:rPr lang="en-US" sz="1500" dirty="0" err="1">
                <a:solidFill>
                  <a:srgbClr val="000000"/>
                </a:solidFill>
              </a:rPr>
              <a:t>Köpeklerini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başıboş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bırakan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veya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terk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eden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köpek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sahiplerinin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onları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ücretsiz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kısırlaştırma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aşılama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için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kliniğe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getirmeleri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bu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nedenle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azalan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üreme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oranını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bozmamaları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veya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alternatif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olarak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bu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tür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terk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edilmiş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köpeklerin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tamamının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alınabilmesi</a:t>
            </a:r>
            <a:r>
              <a:rPr lang="en-US" sz="1500" dirty="0" smtClean="0">
                <a:solidFill>
                  <a:srgbClr val="000000"/>
                </a:solidFill>
              </a:rPr>
              <a:t>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</a:rPr>
              <a:t>12. </a:t>
            </a:r>
            <a:r>
              <a:rPr lang="en-US" sz="1500" dirty="0">
                <a:solidFill>
                  <a:srgbClr val="000000"/>
                </a:solidFill>
              </a:rPr>
              <a:t>Bu </a:t>
            </a:r>
            <a:r>
              <a:rPr lang="en-US" sz="1500" dirty="0" err="1">
                <a:solidFill>
                  <a:srgbClr val="000000"/>
                </a:solidFill>
              </a:rPr>
              <a:t>önceliğin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dişileri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erkeklerden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önce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kısırlaştırmaya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verilmesi</a:t>
            </a:r>
            <a:r>
              <a:rPr lang="en-US" sz="1500" dirty="0">
                <a:solidFill>
                  <a:srgbClr val="000000"/>
                </a:solidFill>
              </a:rPr>
              <a:t>. -</a:t>
            </a:r>
            <a:r>
              <a:rPr lang="en-US" sz="1500" dirty="0" err="1">
                <a:solidFill>
                  <a:srgbClr val="000000"/>
                </a:solidFill>
              </a:rPr>
              <a:t>Erkeklerin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kısırlaştırılmasının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popülasyon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üzerinde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vadeli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etkisi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 smtClean="0">
                <a:solidFill>
                  <a:srgbClr val="000000"/>
                </a:solidFill>
              </a:rPr>
              <a:t>sınırlıdır</a:t>
            </a:r>
            <a:r>
              <a:rPr lang="en-US" sz="1500" dirty="0" smtClean="0">
                <a:solidFill>
                  <a:srgbClr val="000000"/>
                </a:solidFill>
              </a:rPr>
              <a:t>-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</a:rPr>
              <a:t>13. </a:t>
            </a:r>
            <a:r>
              <a:rPr lang="en-US" sz="1500" dirty="0" err="1">
                <a:solidFill>
                  <a:srgbClr val="000000"/>
                </a:solidFill>
              </a:rPr>
              <a:t>Çevredeki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tüm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belediyelerin</a:t>
            </a:r>
            <a:r>
              <a:rPr lang="en-US" sz="1500" dirty="0">
                <a:solidFill>
                  <a:srgbClr val="000000"/>
                </a:solidFill>
              </a:rPr>
              <a:t>, </a:t>
            </a:r>
            <a:r>
              <a:rPr lang="en-US" sz="1500" dirty="0" err="1">
                <a:solidFill>
                  <a:srgbClr val="000000"/>
                </a:solidFill>
              </a:rPr>
              <a:t>birleşik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kentin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sınırına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kadar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aynı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politikayı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izlemesi</a:t>
            </a:r>
            <a:r>
              <a:rPr lang="en-US" sz="1500" dirty="0">
                <a:solidFill>
                  <a:srgbClr val="000000"/>
                </a:solidFill>
              </a:rPr>
              <a:t>.</a:t>
            </a:r>
            <a:endParaRPr lang="en-US" sz="1500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500" dirty="0">
                <a:solidFill>
                  <a:srgbClr val="000000"/>
                </a:solidFill>
              </a:rPr>
              <a:t>14. </a:t>
            </a:r>
            <a:r>
              <a:rPr lang="en-US" sz="1500" dirty="0" err="1">
                <a:solidFill>
                  <a:srgbClr val="000000"/>
                </a:solidFill>
              </a:rPr>
              <a:t>Dişilerin</a:t>
            </a:r>
            <a:r>
              <a:rPr lang="en-US" sz="1500" dirty="0">
                <a:solidFill>
                  <a:srgbClr val="000000"/>
                </a:solidFill>
              </a:rPr>
              <a:t> %70'i ilk 6 </a:t>
            </a:r>
            <a:r>
              <a:rPr lang="en-US" sz="1500" dirty="0" err="1">
                <a:solidFill>
                  <a:srgbClr val="000000"/>
                </a:solidFill>
              </a:rPr>
              <a:t>ayda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yakalanıp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kısırlaştırılması</a:t>
            </a:r>
            <a:r>
              <a:rPr lang="en-US" sz="1500" dirty="0">
                <a:solidFill>
                  <a:srgbClr val="000000"/>
                </a:solidFill>
              </a:rPr>
              <a:t>. </a:t>
            </a:r>
            <a:r>
              <a:rPr lang="en-US" sz="1500" dirty="0" err="1">
                <a:solidFill>
                  <a:srgbClr val="000000"/>
                </a:solidFill>
              </a:rPr>
              <a:t>Kalan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doğurgan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dişilerin</a:t>
            </a:r>
            <a:r>
              <a:rPr lang="en-US" sz="1500" dirty="0">
                <a:solidFill>
                  <a:srgbClr val="000000"/>
                </a:solidFill>
              </a:rPr>
              <a:t> %80'inin </a:t>
            </a:r>
            <a:r>
              <a:rPr lang="en-US" sz="1500" dirty="0" err="1">
                <a:solidFill>
                  <a:srgbClr val="000000"/>
                </a:solidFill>
              </a:rPr>
              <a:t>önümüzdeki</a:t>
            </a:r>
            <a:r>
              <a:rPr lang="en-US" sz="1500" dirty="0">
                <a:solidFill>
                  <a:srgbClr val="000000"/>
                </a:solidFill>
              </a:rPr>
              <a:t> 18 </a:t>
            </a:r>
            <a:r>
              <a:rPr lang="en-US" sz="1500" dirty="0" err="1">
                <a:solidFill>
                  <a:srgbClr val="000000"/>
                </a:solidFill>
              </a:rPr>
              <a:t>ayıiçinde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yakalanıp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kısırlaştırılması</a:t>
            </a:r>
            <a:r>
              <a:rPr lang="en-US" sz="1500" dirty="0">
                <a:solidFill>
                  <a:srgbClr val="000000"/>
                </a:solidFill>
              </a:rPr>
              <a:t>. </a:t>
            </a:r>
            <a:r>
              <a:rPr lang="en-US" sz="1500" dirty="0" err="1">
                <a:solidFill>
                  <a:srgbClr val="000000"/>
                </a:solidFill>
              </a:rPr>
              <a:t>Ve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kalan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doğurgan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dişilerin</a:t>
            </a:r>
            <a:r>
              <a:rPr lang="en-US" sz="1500" dirty="0">
                <a:solidFill>
                  <a:srgbClr val="000000"/>
                </a:solidFill>
              </a:rPr>
              <a:t> %90'ının, </a:t>
            </a:r>
            <a:r>
              <a:rPr lang="en-US" sz="1500" dirty="0" err="1">
                <a:solidFill>
                  <a:srgbClr val="000000"/>
                </a:solidFill>
              </a:rPr>
              <a:t>ekiplerimizin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zorlu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köpekleri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yakalamaya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konsantre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olmak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için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daha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fazla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zamana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sahip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olacağı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beşinci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altıncı</a:t>
            </a:r>
            <a:r>
              <a:rPr lang="en-US" sz="1500" dirty="0">
                <a:solidFill>
                  <a:srgbClr val="000000"/>
                </a:solidFill>
              </a:rPr>
              <a:t> 6 </a:t>
            </a:r>
            <a:r>
              <a:rPr lang="en-US" sz="1500" dirty="0" err="1">
                <a:solidFill>
                  <a:srgbClr val="000000"/>
                </a:solidFill>
              </a:rPr>
              <a:t>aylık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sezonlarda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kısırlaştırılması</a:t>
            </a:r>
            <a:r>
              <a:rPr lang="en-US" sz="1500" dirty="0">
                <a:solidFill>
                  <a:srgbClr val="000000"/>
                </a:solidFill>
              </a:rPr>
              <a:t>..</a:t>
            </a:r>
            <a:endParaRPr lang="en-US" sz="1500" dirty="0">
              <a:solidFill>
                <a:srgbClr val="000000"/>
              </a:solidFill>
            </a:endParaRPr>
          </a:p>
          <a:p>
            <a:endParaRPr lang="tr-TR" sz="12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87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5306"/>
            <a:ext cx="1462088" cy="7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4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3" y="203761"/>
            <a:ext cx="7296614" cy="1325563"/>
          </a:xfrm>
        </p:spPr>
        <p:txBody>
          <a:bodyPr>
            <a:normAutofit fontScale="90000"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>
                <a:solidFill>
                  <a:srgbClr val="C00000"/>
                </a:solidFill>
              </a:rPr>
              <a:t>:</a:t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>İSTANBUL İÇİN PROJE TEKLİFİ</a:t>
            </a:r>
            <a:endParaRPr lang="tr-TR" sz="37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4" y="1485291"/>
            <a:ext cx="8862292" cy="5117524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r-TR" sz="1800" b="1" dirty="0">
                <a:solidFill>
                  <a:srgbClr val="000000"/>
                </a:solidFill>
              </a:rPr>
              <a:t>4</a:t>
            </a:r>
            <a:r>
              <a:rPr lang="en-US" sz="1800" b="1" dirty="0">
                <a:solidFill>
                  <a:srgbClr val="000000"/>
                </a:solidFill>
              </a:rPr>
              <a:t>000 SOKAK KÖPEĞİNİN BULUNDUĞU </a:t>
            </a:r>
            <a:endParaRPr lang="tr-TR" sz="1800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</a:rPr>
              <a:t>TİPİK BİR BELEDİYE İÇİN KISIRLAŞTIR </a:t>
            </a:r>
            <a:endParaRPr lang="tr-TR" sz="1800" b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0000"/>
                </a:solidFill>
              </a:rPr>
              <a:t>VE BIRAK PLANI (</a:t>
            </a:r>
            <a:r>
              <a:rPr lang="en-US" sz="1800" b="1" dirty="0" err="1">
                <a:solidFill>
                  <a:srgbClr val="000000"/>
                </a:solidFill>
              </a:rPr>
              <a:t>insan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b="1" dirty="0" err="1">
                <a:solidFill>
                  <a:srgbClr val="000000"/>
                </a:solidFill>
              </a:rPr>
              <a:t>nüfusu</a:t>
            </a:r>
            <a:r>
              <a:rPr lang="en-US" sz="1800" b="1" dirty="0">
                <a:solidFill>
                  <a:srgbClr val="000000"/>
                </a:solidFill>
              </a:rPr>
              <a:t> 407000)</a:t>
            </a:r>
            <a:r>
              <a:rPr lang="en-US" sz="1800" b="1" i="0" u="none" strike="noStrike" dirty="0" smtClean="0">
                <a:solidFill>
                  <a:srgbClr val="000000"/>
                </a:solidFill>
                <a:effectLst/>
              </a:rPr>
              <a:t>.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 u="none" strike="noStrike" dirty="0" smtClean="0">
                <a:solidFill>
                  <a:srgbClr val="000000"/>
                </a:solidFill>
                <a:effectLst/>
              </a:rPr>
              <a:t>Sonuçlar</a:t>
            </a:r>
            <a:r>
              <a:rPr lang="en-US" sz="1800" b="1" i="1" u="none" strike="noStrike" dirty="0" smtClean="0">
                <a:solidFill>
                  <a:srgbClr val="000000"/>
                </a:solidFill>
                <a:effectLst/>
              </a:rPr>
              <a:t>:</a:t>
            </a:r>
            <a:endParaRPr lang="en-US" sz="1800" b="1" i="1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</a:rPr>
              <a:t/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- </a:t>
            </a:r>
            <a:r>
              <a:rPr lang="en-US" sz="1600" dirty="0">
                <a:solidFill>
                  <a:srgbClr val="000000"/>
                </a:solidFill>
              </a:rPr>
              <a:t>1 </a:t>
            </a:r>
            <a:r>
              <a:rPr lang="en-US" sz="1600" dirty="0" err="1">
                <a:solidFill>
                  <a:srgbClr val="000000"/>
                </a:solidFill>
              </a:rPr>
              <a:t>yıl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içinde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sokak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köpeği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popülasyonunun</a:t>
            </a:r>
            <a:r>
              <a:rPr lang="en-US" sz="1600" dirty="0">
                <a:solidFill>
                  <a:srgbClr val="000000"/>
                </a:solidFill>
              </a:rPr>
              <a:t> %90'ından </a:t>
            </a:r>
            <a:r>
              <a:rPr lang="en-US" sz="1600" dirty="0" err="1">
                <a:solidFill>
                  <a:srgbClr val="000000"/>
                </a:solidFill>
              </a:rPr>
              <a:t>fazlası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kuduza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karşı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aşılanır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- </a:t>
            </a:r>
            <a:r>
              <a:rPr lang="en-US" sz="1600" dirty="0">
                <a:solidFill>
                  <a:srgbClr val="000000"/>
                </a:solidFill>
              </a:rPr>
              <a:t>5 </a:t>
            </a:r>
            <a:r>
              <a:rPr lang="en-US" sz="1600" dirty="0" err="1">
                <a:solidFill>
                  <a:srgbClr val="000000"/>
                </a:solidFill>
              </a:rPr>
              <a:t>yıl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içinde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sokak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köpeği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nüfusu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mevcut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seviyelerin</a:t>
            </a:r>
            <a:r>
              <a:rPr lang="en-US" sz="1600" dirty="0">
                <a:solidFill>
                  <a:srgbClr val="000000"/>
                </a:solidFill>
              </a:rPr>
              <a:t> %27,8'ine </a:t>
            </a:r>
            <a:r>
              <a:rPr lang="en-US" sz="1600" dirty="0" err="1" smtClean="0">
                <a:solidFill>
                  <a:srgbClr val="000000"/>
                </a:solidFill>
              </a:rPr>
              <a:t>düşürül</a:t>
            </a:r>
            <a:r>
              <a:rPr lang="tr-TR" sz="1600" dirty="0" err="1" smtClean="0">
                <a:solidFill>
                  <a:srgbClr val="000000"/>
                </a:solidFill>
              </a:rPr>
              <a:t>ür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>- </a:t>
            </a:r>
            <a:r>
              <a:rPr lang="en-US" sz="1600" dirty="0" err="1">
                <a:solidFill>
                  <a:srgbClr val="000000"/>
                </a:solidFill>
              </a:rPr>
              <a:t>yıl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içinde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başıboş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köpek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popülasyonu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neredeyse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tamamen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ortadan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kalkar</a:t>
            </a:r>
            <a:r>
              <a:rPr lang="en-US" sz="1600" dirty="0">
                <a:solidFill>
                  <a:srgbClr val="000000"/>
                </a:solidFill>
              </a:rPr>
              <a:t> (B. </a:t>
            </a:r>
            <a:r>
              <a:rPr lang="en-US" sz="1600" dirty="0" err="1">
                <a:solidFill>
                  <a:srgbClr val="000000"/>
                </a:solidFill>
              </a:rPr>
              <a:t>Avrupa'da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olduğu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gibi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r>
              <a:rPr lang="tr-TR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</a:rPr>
              <a:t/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tr-TR" sz="1600" dirty="0" smtClean="0">
                <a:solidFill>
                  <a:srgbClr val="000000"/>
                </a:solidFill>
              </a:rPr>
              <a:t>İkinci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6 </a:t>
            </a:r>
            <a:r>
              <a:rPr lang="en-US" sz="1600" dirty="0" err="1">
                <a:solidFill>
                  <a:srgbClr val="000000"/>
                </a:solidFill>
              </a:rPr>
              <a:t>aylık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dönemde</a:t>
            </a:r>
            <a:r>
              <a:rPr lang="en-US" sz="1600" dirty="0">
                <a:solidFill>
                  <a:srgbClr val="000000"/>
                </a:solidFill>
              </a:rPr>
              <a:t> 645'ten </a:t>
            </a:r>
            <a:r>
              <a:rPr lang="en-US" sz="1600" dirty="0" err="1">
                <a:solidFill>
                  <a:srgbClr val="000000"/>
                </a:solidFill>
              </a:rPr>
              <a:t>fazla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dişi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yakalanabilirse</a:t>
            </a:r>
            <a:r>
              <a:rPr lang="en-US" sz="1600" dirty="0">
                <a:solidFill>
                  <a:srgbClr val="000000"/>
                </a:solidFill>
              </a:rPr>
              <a:t> - </a:t>
            </a:r>
            <a:r>
              <a:rPr lang="en-US" sz="1600" dirty="0" err="1">
                <a:solidFill>
                  <a:srgbClr val="000000"/>
                </a:solidFill>
              </a:rPr>
              <a:t>yani</a:t>
            </a:r>
            <a:r>
              <a:rPr lang="en-US" sz="1600" dirty="0">
                <a:solidFill>
                  <a:srgbClr val="000000"/>
                </a:solidFill>
              </a:rPr>
              <a:t> 725 </a:t>
            </a:r>
            <a:r>
              <a:rPr lang="en-US" sz="1600" dirty="0" err="1">
                <a:solidFill>
                  <a:srgbClr val="000000"/>
                </a:solidFill>
              </a:rPr>
              <a:t>dişi</a:t>
            </a:r>
            <a:r>
              <a:rPr lang="en-US" sz="1600" dirty="0">
                <a:solidFill>
                  <a:srgbClr val="000000"/>
                </a:solidFill>
              </a:rPr>
              <a:t> (</a:t>
            </a:r>
            <a:r>
              <a:rPr lang="en-US" sz="1600" dirty="0" err="1">
                <a:solidFill>
                  <a:srgbClr val="000000"/>
                </a:solidFill>
              </a:rPr>
              <a:t>kalan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doğurgan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dişilerin</a:t>
            </a:r>
            <a:r>
              <a:rPr lang="en-US" sz="1600" dirty="0">
                <a:solidFill>
                  <a:srgbClr val="000000"/>
                </a:solidFill>
              </a:rPr>
              <a:t> %90'ı </a:t>
            </a:r>
            <a:r>
              <a:rPr lang="en-US" sz="1600" dirty="0" err="1">
                <a:solidFill>
                  <a:srgbClr val="000000"/>
                </a:solidFill>
              </a:rPr>
              <a:t>yavrular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dahil</a:t>
            </a:r>
            <a:r>
              <a:rPr lang="en-US" sz="1600" dirty="0">
                <a:solidFill>
                  <a:srgbClr val="000000"/>
                </a:solidFill>
              </a:rPr>
              <a:t>) - </a:t>
            </a:r>
            <a:r>
              <a:rPr lang="en-US" sz="1600" dirty="0" err="1">
                <a:solidFill>
                  <a:srgbClr val="000000"/>
                </a:solidFill>
              </a:rPr>
              <a:t>süreç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hızlandırılacaktır.Dişi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sokak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köpeklerinin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ortalama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yaşam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süresi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öngörülen</a:t>
            </a:r>
            <a:r>
              <a:rPr lang="en-US" sz="1600" dirty="0">
                <a:solidFill>
                  <a:srgbClr val="000000"/>
                </a:solidFill>
              </a:rPr>
              <a:t> 3,5 </a:t>
            </a:r>
            <a:r>
              <a:rPr lang="en-US" sz="1600" dirty="0" err="1">
                <a:solidFill>
                  <a:srgbClr val="000000"/>
                </a:solidFill>
              </a:rPr>
              <a:t>ila</a:t>
            </a:r>
            <a:r>
              <a:rPr lang="en-US" sz="1600" dirty="0">
                <a:solidFill>
                  <a:srgbClr val="000000"/>
                </a:solidFill>
              </a:rPr>
              <a:t> 4 </a:t>
            </a:r>
            <a:r>
              <a:rPr lang="en-US" sz="1600" dirty="0" err="1">
                <a:solidFill>
                  <a:srgbClr val="000000"/>
                </a:solidFill>
              </a:rPr>
              <a:t>yıl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yerine</a:t>
            </a:r>
            <a:r>
              <a:rPr lang="en-US" sz="1600" dirty="0">
                <a:solidFill>
                  <a:srgbClr val="000000"/>
                </a:solidFill>
              </a:rPr>
              <a:t> 2,5 </a:t>
            </a:r>
            <a:r>
              <a:rPr lang="en-US" sz="1600" dirty="0" err="1">
                <a:solidFill>
                  <a:srgbClr val="000000"/>
                </a:solidFill>
              </a:rPr>
              <a:t>ila</a:t>
            </a:r>
            <a:r>
              <a:rPr lang="en-US" sz="1600" dirty="0">
                <a:solidFill>
                  <a:srgbClr val="000000"/>
                </a:solidFill>
              </a:rPr>
              <a:t> 3 </a:t>
            </a:r>
            <a:r>
              <a:rPr lang="en-US" sz="1600" dirty="0" err="1">
                <a:solidFill>
                  <a:srgbClr val="000000"/>
                </a:solidFill>
              </a:rPr>
              <a:t>yıl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ise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sokak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köpeği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nüfusu</a:t>
            </a:r>
            <a:r>
              <a:rPr lang="en-US" sz="1600" dirty="0">
                <a:solidFill>
                  <a:srgbClr val="000000"/>
                </a:solidFill>
              </a:rPr>
              <a:t> 4 </a:t>
            </a:r>
            <a:r>
              <a:rPr lang="en-US" sz="1600" dirty="0" err="1">
                <a:solidFill>
                  <a:srgbClr val="000000"/>
                </a:solidFill>
              </a:rPr>
              <a:t>yıl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içinde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neredeyse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ölecektir</a:t>
            </a:r>
            <a:r>
              <a:rPr lang="en-US" sz="1600" dirty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000" dirty="0"/>
              <a:t/>
            </a:r>
            <a:br>
              <a:rPr lang="en-US" sz="1000" dirty="0"/>
            </a:br>
            <a:endParaRPr lang="tr-TR" sz="12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87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5306"/>
            <a:ext cx="1462088" cy="727388"/>
          </a:xfrm>
          <a:prstGeom prst="rect">
            <a:avLst/>
          </a:prstGeom>
        </p:spPr>
      </p:pic>
      <p:pic>
        <p:nvPicPr>
          <p:cNvPr id="6" name="Picture 5" descr="A picture containing tree, outdoor, sky, ground&#10;&#10;Description automatically generated">
            <a:extLst>
              <a:ext uri="{FF2B5EF4-FFF2-40B4-BE49-F238E27FC236}">
                <a16:creationId xmlns:a16="http://schemas.microsoft.com/office/drawing/2014/main" xmlns="" id="{98F4AF01-8EB8-014A-B35D-5F3312A680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66" y="9413"/>
            <a:ext cx="3132667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4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1" y="162730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tr-TR" sz="36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3600" b="1" u="sng" dirty="0">
                <a:solidFill>
                  <a:srgbClr val="C00000"/>
                </a:solidFill>
              </a:rPr>
              <a:t>:</a:t>
            </a:r>
            <a:br>
              <a:rPr lang="en-US" sz="3600" b="1" u="sng" dirty="0">
                <a:solidFill>
                  <a:srgbClr val="C00000"/>
                </a:solidFill>
              </a:rPr>
            </a:br>
            <a:r>
              <a:rPr lang="en-US" sz="3600" b="1" u="sng" dirty="0">
                <a:solidFill>
                  <a:srgbClr val="C00000"/>
                </a:solidFill>
              </a:rPr>
              <a:t>İSTANBUL İÇİN PROJE TEKLİFİ</a:t>
            </a:r>
            <a:endParaRPr lang="tr-TR" sz="37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4" y="1570353"/>
            <a:ext cx="3733283" cy="5117524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0000"/>
                </a:solidFill>
              </a:rPr>
              <a:t>Her </a:t>
            </a:r>
            <a:r>
              <a:rPr lang="en-US" sz="1100" b="1" dirty="0" err="1">
                <a:solidFill>
                  <a:srgbClr val="000000"/>
                </a:solidFill>
              </a:rPr>
              <a:t>klinikte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gerekli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personel</a:t>
            </a:r>
            <a:r>
              <a:rPr lang="en-US" sz="1100" b="1" dirty="0">
                <a:solidFill>
                  <a:srgbClr val="000000"/>
                </a:solidFill>
              </a:rPr>
              <a:t> (1. </a:t>
            </a:r>
            <a:r>
              <a:rPr lang="en-US" sz="1100" b="1" dirty="0" err="1">
                <a:solidFill>
                  <a:srgbClr val="000000"/>
                </a:solidFill>
              </a:rPr>
              <a:t>Yıl</a:t>
            </a:r>
            <a:r>
              <a:rPr lang="en-US" sz="1100" b="1" dirty="0" smtClean="0">
                <a:solidFill>
                  <a:srgbClr val="000000"/>
                </a:solidFill>
              </a:rPr>
              <a:t>).</a:t>
            </a:r>
            <a:endParaRPr lang="tr-TR" sz="1100" b="1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1100" i="1" dirty="0">
                <a:solidFill>
                  <a:srgbClr val="000000"/>
                </a:solidFill>
              </a:rPr>
              <a:t>Vergi ve SSK dahil ücret maliyetleri</a:t>
            </a: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Müdür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            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625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Vet</a:t>
            </a:r>
            <a:r>
              <a:rPr lang="tr-TR" sz="1100" b="0" i="0" u="none" strike="noStrike" dirty="0" err="1" smtClean="0">
                <a:solidFill>
                  <a:srgbClr val="000000"/>
                </a:solidFill>
                <a:effectLst/>
              </a:rPr>
              <a:t>eriner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            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730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4 </a:t>
            </a:r>
            <a:r>
              <a:rPr lang="tr-TR" sz="1100" dirty="0" smtClean="0">
                <a:solidFill>
                  <a:srgbClr val="000000"/>
                </a:solidFill>
              </a:rPr>
              <a:t>sürücü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  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her biri için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500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3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köpek yakalayıcısı her biri için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500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2 </a:t>
            </a:r>
            <a:r>
              <a:rPr lang="tr-TR" sz="1100" dirty="0" smtClean="0">
                <a:solidFill>
                  <a:srgbClr val="000000"/>
                </a:solidFill>
              </a:rPr>
              <a:t>veteriner asistanı  her </a:t>
            </a:r>
            <a:r>
              <a:rPr lang="tr-TR" sz="1100" dirty="0">
                <a:solidFill>
                  <a:srgbClr val="000000"/>
                </a:solidFill>
              </a:rPr>
              <a:t>biri için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460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1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temizlikçi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                               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410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1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gece bekçisi            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410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Öğle yemeği ve otobüs kartları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545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Toplam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:</a:t>
            </a:r>
            <a:r>
              <a:rPr lang="en-US" sz="1400" b="1" i="0" u="none" strike="noStrike" dirty="0">
                <a:solidFill>
                  <a:srgbClr val="C00000"/>
                </a:solidFill>
                <a:effectLst/>
              </a:rPr>
              <a:t>   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her ay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 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               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7140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100" b="1" dirty="0">
                <a:solidFill>
                  <a:srgbClr val="C00000"/>
                </a:solidFill>
              </a:rPr>
              <a:t>$</a:t>
            </a:r>
            <a:endParaRPr lang="en-US" sz="1100" b="0" dirty="0">
              <a:solidFill>
                <a:srgbClr val="C00000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i="1" u="none" strike="noStrike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 i="1" dirty="0" err="1">
                <a:solidFill>
                  <a:srgbClr val="000000"/>
                </a:solidFill>
              </a:rPr>
              <a:t>Tek</a:t>
            </a:r>
            <a:r>
              <a:rPr lang="en-US" sz="1100" i="1" dirty="0">
                <a:solidFill>
                  <a:srgbClr val="000000"/>
                </a:solidFill>
              </a:rPr>
              <a:t> </a:t>
            </a:r>
            <a:r>
              <a:rPr lang="en-US" sz="1100" i="1" dirty="0" err="1">
                <a:solidFill>
                  <a:srgbClr val="000000"/>
                </a:solidFill>
              </a:rPr>
              <a:t>seferlik</a:t>
            </a:r>
            <a:r>
              <a:rPr lang="en-US" sz="1100" i="1" dirty="0">
                <a:solidFill>
                  <a:srgbClr val="000000"/>
                </a:solidFill>
              </a:rPr>
              <a:t> </a:t>
            </a:r>
            <a:r>
              <a:rPr lang="en-US" sz="1100" i="1" dirty="0" err="1" smtClean="0">
                <a:solidFill>
                  <a:srgbClr val="000000"/>
                </a:solidFill>
              </a:rPr>
              <a:t>harcama</a:t>
            </a:r>
            <a:r>
              <a:rPr lang="tr-TR" sz="1100" i="1" dirty="0" smtClean="0">
                <a:solidFill>
                  <a:srgbClr val="000000"/>
                </a:solidFill>
              </a:rPr>
              <a:t> </a:t>
            </a:r>
            <a:endParaRPr lang="en-US" sz="1000" b="0" dirty="0" smtClean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2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kamyonet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              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32000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 smtClean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50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kafes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      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6000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6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yakalama kafesi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1200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Mobilya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      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1000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6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yakalama sopası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700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Veteriner ekipmanları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4300</a:t>
            </a:r>
            <a:r>
              <a:rPr lang="en-US" sz="100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2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sakinleştirici silah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2000</a:t>
            </a:r>
            <a:r>
              <a:rPr lang="en-US" sz="1000" dirty="0">
                <a:solidFill>
                  <a:srgbClr val="000000"/>
                </a:solidFill>
              </a:rPr>
              <a:t> 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Eldivenler, kıyafetler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800</a:t>
            </a:r>
            <a:r>
              <a:rPr lang="en-US" sz="1000" dirty="0">
                <a:solidFill>
                  <a:srgbClr val="000000"/>
                </a:solidFill>
              </a:rPr>
              <a:t> $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Kuduz aşıları         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1100" dirty="0" smtClean="0">
                <a:solidFill>
                  <a:srgbClr val="000000"/>
                </a:solidFill>
              </a:rPr>
              <a:t>1000 </a:t>
            </a:r>
            <a:r>
              <a:rPr lang="en-US" sz="1100" dirty="0">
                <a:solidFill>
                  <a:srgbClr val="000000"/>
                </a:solidFill>
              </a:rPr>
              <a:t>$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        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Diğer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           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  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1000 </a:t>
            </a:r>
            <a:r>
              <a:rPr lang="en-US" sz="1100" dirty="0" smtClean="0">
                <a:solidFill>
                  <a:srgbClr val="000000"/>
                </a:solidFill>
              </a:rPr>
              <a:t>$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>
              <a:spcBef>
                <a:spcPts val="0"/>
              </a:spcBef>
            </a:pP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Toplam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: 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                  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50.000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$,-</a:t>
            </a:r>
            <a:r>
              <a:rPr lang="en-US" sz="1400" b="1" i="0" u="none" strike="noStrike" dirty="0">
                <a:solidFill>
                  <a:srgbClr val="C00000"/>
                </a:solidFill>
                <a:effectLst/>
              </a:rPr>
              <a:t>   </a:t>
            </a:r>
            <a:endParaRPr lang="en-US" sz="1400" b="0" dirty="0">
              <a:solidFill>
                <a:srgbClr val="C00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000" b="0" dirty="0">
                <a:effectLst/>
              </a:rPr>
              <a:t/>
            </a:r>
            <a:br>
              <a:rPr lang="en-US" sz="1000" b="0" dirty="0">
                <a:effectLst/>
              </a:rPr>
            </a:br>
            <a:r>
              <a:rPr lang="en-US" sz="1000" b="0" dirty="0">
                <a:effectLst/>
              </a:rPr>
              <a:t/>
            </a:r>
            <a:br>
              <a:rPr lang="en-US" sz="1000" b="0" dirty="0">
                <a:effectLst/>
              </a:rPr>
            </a:br>
            <a:r>
              <a:rPr lang="tr-TR" sz="1100" b="1" i="0" u="none" strike="noStrike" dirty="0" smtClean="0">
                <a:solidFill>
                  <a:srgbClr val="000000"/>
                </a:solidFill>
                <a:effectLst/>
              </a:rPr>
              <a:t>Klinik inşası</a:t>
            </a:r>
            <a:r>
              <a:rPr lang="en-US" sz="1100" b="1" i="0" u="none" strike="noStrike" dirty="0" smtClean="0">
                <a:solidFill>
                  <a:srgbClr val="000000"/>
                </a:solidFill>
                <a:effectLst/>
              </a:rPr>
              <a:t>:</a:t>
            </a:r>
            <a:r>
              <a:rPr lang="en-US" sz="1100" b="1" i="0" u="none" strike="noStrike" dirty="0">
                <a:solidFill>
                  <a:srgbClr val="000000"/>
                </a:solidFill>
                <a:effectLst/>
              </a:rPr>
              <a:t>    </a:t>
            </a:r>
            <a:r>
              <a:rPr lang="en-US" sz="1100" b="1" i="0" u="none" strike="noStrike" dirty="0" smtClean="0">
                <a:solidFill>
                  <a:srgbClr val="000000"/>
                </a:solidFill>
                <a:effectLst/>
              </a:rPr>
              <a:t>35.000</a:t>
            </a:r>
            <a:r>
              <a:rPr lang="tr-TR" sz="11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1" dirty="0">
                <a:solidFill>
                  <a:srgbClr val="000000"/>
                </a:solidFill>
              </a:rPr>
              <a:t>$ ,-</a:t>
            </a:r>
            <a:endParaRPr lang="en-US" sz="10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dirty="0">
                <a:effectLst/>
              </a:rPr>
              <a:t/>
            </a:r>
            <a:br>
              <a:rPr lang="en-US" sz="1000" b="0" dirty="0">
                <a:effectLst/>
              </a:rPr>
            </a:br>
            <a:r>
              <a:rPr lang="tr-TR" sz="1100" b="0" i="1" u="none" strike="noStrike" dirty="0" smtClean="0">
                <a:solidFill>
                  <a:srgbClr val="000000"/>
                </a:solidFill>
                <a:effectLst/>
              </a:rPr>
              <a:t>Diğer aylık harcamalar</a:t>
            </a:r>
            <a:r>
              <a:rPr lang="en-US" sz="1100" b="0" i="1" u="none" strike="noStrike" dirty="0" smtClean="0">
                <a:solidFill>
                  <a:srgbClr val="000000"/>
                </a:solidFill>
                <a:effectLst/>
              </a:rPr>
              <a:t>: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dirty="0" smtClean="0">
                <a:solidFill>
                  <a:srgbClr val="000000"/>
                </a:solidFill>
              </a:rPr>
              <a:t>Kamyonetler için benzin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  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250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 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Temizlik malzemeleri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100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 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İlaç / Aşılar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                       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3400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 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dirty="0" smtClean="0">
                <a:solidFill>
                  <a:srgbClr val="000000"/>
                </a:solidFill>
              </a:rPr>
              <a:t>Köpek maması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         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     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300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 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Cep telefonları dahil telefon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sz="1100" dirty="0">
                <a:solidFill>
                  <a:srgbClr val="000000"/>
                </a:solidFill>
              </a:rPr>
              <a:t> </a:t>
            </a:r>
            <a:r>
              <a:rPr lang="tr-TR" sz="1100" dirty="0" smtClean="0">
                <a:solidFill>
                  <a:srgbClr val="000000"/>
                </a:solidFill>
              </a:rPr>
              <a:t>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200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 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Onarımlar dahil diğer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100" b="0" i="0" u="none" strike="noStrike" dirty="0" smtClean="0">
                <a:solidFill>
                  <a:srgbClr val="000000"/>
                </a:solidFill>
                <a:effectLst/>
              </a:rPr>
              <a:t>100</a:t>
            </a:r>
            <a:r>
              <a:rPr lang="tr-TR" sz="11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000" dirty="0">
                <a:solidFill>
                  <a:srgbClr val="000000"/>
                </a:solidFill>
              </a:rPr>
              <a:t>$  </a:t>
            </a:r>
            <a:endParaRPr lang="en-US" sz="1000" b="0" dirty="0">
              <a:effectLst/>
            </a:endParaRPr>
          </a:p>
          <a:p>
            <a:pPr>
              <a:spcBef>
                <a:spcPts val="0"/>
              </a:spcBef>
            </a:pP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Toplam:</a:t>
            </a:r>
            <a:r>
              <a:rPr lang="en-US" sz="1400" b="1" i="0" u="none" strike="noStrike" dirty="0">
                <a:solidFill>
                  <a:srgbClr val="C00000"/>
                </a:solidFill>
                <a:effectLst/>
              </a:rPr>
              <a:t>             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             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400" b="1" i="0" u="none" strike="noStrike" dirty="0">
                <a:solidFill>
                  <a:srgbClr val="C00000"/>
                </a:solidFill>
                <a:effectLst/>
              </a:rPr>
              <a:t>  </a:t>
            </a:r>
            <a:r>
              <a:rPr lang="en-US" sz="1400" b="1" i="0" u="none" strike="noStrike" dirty="0" smtClean="0">
                <a:solidFill>
                  <a:srgbClr val="C00000"/>
                </a:solidFill>
                <a:effectLst/>
              </a:rPr>
              <a:t>4350</a:t>
            </a:r>
            <a:r>
              <a:rPr lang="tr-TR" sz="1400" b="1" i="0" u="none" strike="noStrike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$ </a:t>
            </a:r>
            <a:endParaRPr lang="en-US" sz="1400" b="0" dirty="0">
              <a:solidFill>
                <a:srgbClr val="C00000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tr-TR" sz="10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87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5306"/>
            <a:ext cx="1462088" cy="727388"/>
          </a:xfrm>
          <a:prstGeom prst="rect">
            <a:avLst/>
          </a:prstGeom>
        </p:spPr>
      </p:pic>
      <p:pic>
        <p:nvPicPr>
          <p:cNvPr id="7" name="Picture 6" descr="A picture containing dog, person&#10;&#10;Description automatically generated">
            <a:extLst>
              <a:ext uri="{FF2B5EF4-FFF2-40B4-BE49-F238E27FC236}">
                <a16:creationId xmlns:a16="http://schemas.microsoft.com/office/drawing/2014/main" xmlns="" id="{8B0B7F22-37A1-5447-B6F9-845E26B113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440" y="2132480"/>
            <a:ext cx="2743201" cy="3657601"/>
          </a:xfrm>
          <a:prstGeom prst="rect">
            <a:avLst/>
          </a:prstGeom>
        </p:spPr>
      </p:pic>
      <p:pic>
        <p:nvPicPr>
          <p:cNvPr id="8" name="Picture 7" descr="A person feeding a dog&#10;&#10;Description automatically generated with medium confidence">
            <a:extLst>
              <a:ext uri="{FF2B5EF4-FFF2-40B4-BE49-F238E27FC236}">
                <a16:creationId xmlns:a16="http://schemas.microsoft.com/office/drawing/2014/main" xmlns="" id="{3464BB14-252F-284B-B4E6-2093F7F00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361" y="2132480"/>
            <a:ext cx="274320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88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1" y="244792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>
                <a:solidFill>
                  <a:srgbClr val="C00000"/>
                </a:solidFill>
              </a:rPr>
              <a:t>:</a:t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>İSTANBUL İÇİN PROJE TEKLİFİ</a:t>
            </a:r>
            <a:endParaRPr lang="tr-TR" sz="37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4" y="1485291"/>
            <a:ext cx="8862292" cy="5117524"/>
          </a:xfrm>
        </p:spPr>
        <p:txBody>
          <a:bodyPr anchor="ctr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Aylık giderler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(1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. yıl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)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11490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$ ,-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0" i="0" u="none" strike="noStrike" dirty="0" smtClean="0">
                <a:solidFill>
                  <a:srgbClr val="000000"/>
                </a:solidFill>
                <a:effectLst/>
              </a:rPr>
              <a:t>2. yıl</a:t>
            </a:r>
            <a:r>
              <a:rPr lang="en-US" sz="1400" b="0" i="0" u="none" strike="noStrike" dirty="0" smtClean="0">
                <a:solidFill>
                  <a:srgbClr val="000000"/>
                </a:solidFill>
                <a:effectLst/>
              </a:rPr>
              <a:t>: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     </a:t>
            </a:r>
            <a:r>
              <a:rPr lang="en-US" sz="1400" dirty="0">
                <a:solidFill>
                  <a:srgbClr val="000000"/>
                </a:solidFill>
              </a:rPr>
              <a:t>2 </a:t>
            </a:r>
            <a:r>
              <a:rPr lang="en-US" sz="1400" dirty="0" err="1">
                <a:solidFill>
                  <a:srgbClr val="000000"/>
                </a:solidFill>
              </a:rPr>
              <a:t>sürücü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</a:t>
            </a:r>
            <a:r>
              <a:rPr lang="en-US" sz="1400" dirty="0">
                <a:solidFill>
                  <a:srgbClr val="000000"/>
                </a:solidFill>
              </a:rPr>
              <a:t> 2 </a:t>
            </a:r>
            <a:r>
              <a:rPr lang="en-US" sz="1400" dirty="0" err="1">
                <a:solidFill>
                  <a:srgbClr val="000000"/>
                </a:solidFill>
              </a:rPr>
              <a:t>köpek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avcısı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yeterlidir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personel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tr-TR" sz="1400" dirty="0" smtClean="0">
                <a:solidFill>
                  <a:srgbClr val="000000"/>
                </a:solidFill>
              </a:rPr>
              <a:t>aylık </a:t>
            </a:r>
            <a:r>
              <a:rPr lang="en-US" sz="1400" dirty="0" smtClean="0">
                <a:solidFill>
                  <a:srgbClr val="000000"/>
                </a:solidFill>
              </a:rPr>
              <a:t>5640$)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                  </a:t>
            </a:r>
            <a:r>
              <a:rPr lang="en-US" sz="1400" dirty="0" err="1">
                <a:solidFill>
                  <a:srgbClr val="000000"/>
                </a:solidFill>
              </a:rPr>
              <a:t>daha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az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yakıt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köpek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maması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ilaç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aşı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yani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diğer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maliyetler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tr-TR" sz="1400" dirty="0" smtClean="0">
                <a:solidFill>
                  <a:srgbClr val="000000"/>
                </a:solidFill>
              </a:rPr>
              <a:t>aylık </a:t>
            </a:r>
            <a:r>
              <a:rPr lang="en-US" sz="1400" dirty="0" smtClean="0">
                <a:solidFill>
                  <a:srgbClr val="000000"/>
                </a:solidFill>
              </a:rPr>
              <a:t>2500 $)</a:t>
            </a:r>
            <a:endParaRPr lang="tr-TR" sz="14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dirty="0">
                <a:solidFill>
                  <a:srgbClr val="000000"/>
                </a:solidFill>
              </a:rPr>
              <a:t>Aylık giderler </a:t>
            </a:r>
            <a:r>
              <a:rPr lang="en-US" sz="1400" b="1" dirty="0" smtClean="0">
                <a:solidFill>
                  <a:srgbClr val="000000"/>
                </a:solidFill>
              </a:rPr>
              <a:t>(</a:t>
            </a:r>
            <a:r>
              <a:rPr lang="tr-TR" sz="1400" b="1" dirty="0" smtClean="0">
                <a:solidFill>
                  <a:srgbClr val="000000"/>
                </a:solidFill>
              </a:rPr>
              <a:t>2. </a:t>
            </a:r>
            <a:r>
              <a:rPr lang="tr-TR" sz="1400" b="1" dirty="0">
                <a:solidFill>
                  <a:srgbClr val="000000"/>
                </a:solidFill>
              </a:rPr>
              <a:t>yıl</a:t>
            </a:r>
            <a:r>
              <a:rPr lang="en-US" sz="1400" b="1" dirty="0">
                <a:solidFill>
                  <a:srgbClr val="000000"/>
                </a:solidFill>
              </a:rPr>
              <a:t>)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8200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$,-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                      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0" i="0" u="none" strike="noStrike" dirty="0" smtClean="0">
                <a:solidFill>
                  <a:srgbClr val="000000"/>
                </a:solidFill>
                <a:effectLst/>
              </a:rPr>
              <a:t>3. yıl</a:t>
            </a:r>
            <a:r>
              <a:rPr lang="en-US" sz="1400" b="0" i="0" u="none" strike="noStrike" dirty="0" smtClean="0">
                <a:solidFill>
                  <a:srgbClr val="000000"/>
                </a:solidFill>
                <a:effectLst/>
              </a:rPr>
              <a:t>: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      </a:t>
            </a:r>
            <a:r>
              <a:rPr lang="en-US" sz="1400" dirty="0">
                <a:solidFill>
                  <a:srgbClr val="000000"/>
                </a:solidFill>
              </a:rPr>
              <a:t>1 </a:t>
            </a:r>
            <a:r>
              <a:rPr lang="en-US" sz="1400" dirty="0" err="1">
                <a:solidFill>
                  <a:srgbClr val="000000"/>
                </a:solidFill>
              </a:rPr>
              <a:t>sürücü</a:t>
            </a:r>
            <a:r>
              <a:rPr lang="en-US" sz="1400" dirty="0">
                <a:solidFill>
                  <a:srgbClr val="000000"/>
                </a:solidFill>
              </a:rPr>
              <a:t>, 1 </a:t>
            </a:r>
            <a:r>
              <a:rPr lang="en-US" sz="1400" dirty="0" err="1">
                <a:solidFill>
                  <a:srgbClr val="000000"/>
                </a:solidFill>
              </a:rPr>
              <a:t>köpek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yakalayıcı</a:t>
            </a:r>
            <a:r>
              <a:rPr lang="en-US" sz="1400" dirty="0">
                <a:solidFill>
                  <a:srgbClr val="000000"/>
                </a:solidFill>
              </a:rPr>
              <a:t>, 1 </a:t>
            </a:r>
            <a:r>
              <a:rPr lang="en-US" sz="1400" dirty="0" err="1">
                <a:solidFill>
                  <a:srgbClr val="000000"/>
                </a:solidFill>
              </a:rPr>
              <a:t>yardımcı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veteriner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yeterlidir</a:t>
            </a:r>
            <a:r>
              <a:rPr lang="en-US" sz="1400" dirty="0">
                <a:solidFill>
                  <a:srgbClr val="000000"/>
                </a:solidFill>
              </a:rPr>
              <a:t> (</a:t>
            </a:r>
            <a:r>
              <a:rPr lang="en-US" sz="1400" dirty="0" err="1">
                <a:solidFill>
                  <a:srgbClr val="000000"/>
                </a:solidFill>
              </a:rPr>
              <a:t>aylık</a:t>
            </a:r>
            <a:r>
              <a:rPr lang="en-US" sz="1400" dirty="0">
                <a:solidFill>
                  <a:srgbClr val="000000"/>
                </a:solidFill>
              </a:rPr>
              <a:t> 4000$)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                  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daha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az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yakıt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köpek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maması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 err="1">
                <a:solidFill>
                  <a:srgbClr val="000000"/>
                </a:solidFill>
              </a:rPr>
              <a:t>ilaç</a:t>
            </a:r>
            <a:r>
              <a:rPr lang="en-US" sz="1400" dirty="0">
                <a:solidFill>
                  <a:srgbClr val="000000"/>
                </a:solidFill>
              </a:rPr>
              <a:t> vb. (</a:t>
            </a:r>
            <a:r>
              <a:rPr lang="en-US" sz="1400" dirty="0" err="1">
                <a:solidFill>
                  <a:srgbClr val="000000"/>
                </a:solidFill>
              </a:rPr>
              <a:t>yani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diğer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maliyetler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aylık</a:t>
            </a:r>
            <a:r>
              <a:rPr lang="en-US" sz="1400" dirty="0">
                <a:solidFill>
                  <a:srgbClr val="000000"/>
                </a:solidFill>
              </a:rPr>
              <a:t> 1700$)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dirty="0">
                <a:solidFill>
                  <a:srgbClr val="000000"/>
                </a:solidFill>
              </a:rPr>
              <a:t>Aylık giderler </a:t>
            </a:r>
            <a:r>
              <a:rPr lang="en-US" sz="1400" b="1" dirty="0" smtClean="0">
                <a:solidFill>
                  <a:srgbClr val="000000"/>
                </a:solidFill>
              </a:rPr>
              <a:t>(</a:t>
            </a:r>
            <a:r>
              <a:rPr lang="tr-TR" sz="1400" b="1" dirty="0" smtClean="0">
                <a:solidFill>
                  <a:srgbClr val="000000"/>
                </a:solidFill>
              </a:rPr>
              <a:t>3. </a:t>
            </a:r>
            <a:r>
              <a:rPr lang="tr-TR" sz="1400" b="1" dirty="0">
                <a:solidFill>
                  <a:srgbClr val="000000"/>
                </a:solidFill>
              </a:rPr>
              <a:t>yıl</a:t>
            </a:r>
            <a:r>
              <a:rPr lang="en-US" sz="1400" b="1" dirty="0">
                <a:solidFill>
                  <a:srgbClr val="000000"/>
                </a:solidFill>
              </a:rPr>
              <a:t>)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 5700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$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,-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Klinik başı YILLIK GİDERLER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1. yıl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İnşa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+ 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malzeme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    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85.000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$ ,-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Öğle ve akşam yemeği dahil personel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. </a:t>
            </a:r>
            <a:r>
              <a:rPr lang="en-US" sz="1400" b="1" dirty="0" smtClean="0">
                <a:solidFill>
                  <a:srgbClr val="000000"/>
                </a:solidFill>
              </a:rPr>
              <a:t>85.680 </a:t>
            </a:r>
            <a:r>
              <a:rPr lang="en-US" sz="1400" b="1" dirty="0">
                <a:solidFill>
                  <a:srgbClr val="000000"/>
                </a:solidFill>
              </a:rPr>
              <a:t>$,-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              </a:t>
            </a:r>
            <a:r>
              <a:rPr lang="tr-TR" sz="1400" b="1" dirty="0" smtClean="0">
                <a:solidFill>
                  <a:srgbClr val="000000"/>
                </a:solidFill>
              </a:rPr>
              <a:t>Diğer giderler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 </a:t>
            </a:r>
            <a:r>
              <a:rPr lang="tr-TR" sz="1400" b="1" dirty="0">
                <a:solidFill>
                  <a:srgbClr val="000000"/>
                </a:solidFill>
              </a:rPr>
              <a:t>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52200 $,-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                         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                                                              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TO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PLAM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  </a:t>
            </a:r>
            <a:r>
              <a:rPr lang="en-US" sz="1400" b="1" dirty="0">
                <a:solidFill>
                  <a:srgbClr val="000000"/>
                </a:solidFill>
              </a:rPr>
              <a:t>222.880 $,-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2. yıl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400" b="1" dirty="0" smtClean="0">
                <a:solidFill>
                  <a:srgbClr val="000000"/>
                </a:solidFill>
              </a:rPr>
              <a:t>Öğle ve akşam </a:t>
            </a:r>
            <a:r>
              <a:rPr lang="tr-TR" sz="1400" b="1" dirty="0">
                <a:solidFill>
                  <a:srgbClr val="000000"/>
                </a:solidFill>
              </a:rPr>
              <a:t>yemeği dahil personel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.  </a:t>
            </a:r>
            <a:r>
              <a:rPr lang="en-US" sz="1400" b="1" dirty="0">
                <a:solidFill>
                  <a:srgbClr val="000000"/>
                </a:solidFill>
              </a:rPr>
              <a:t>67.680 $,-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    </a:t>
            </a:r>
            <a:r>
              <a:rPr lang="tr-TR" sz="1400" b="1" dirty="0" smtClean="0">
                <a:solidFill>
                  <a:srgbClr val="000000"/>
                </a:solidFill>
              </a:rPr>
              <a:t>Diğer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30000 $,-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                                                              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TO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PLAM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$ </a:t>
            </a:r>
            <a:r>
              <a:rPr lang="en-US" sz="1400" b="1" dirty="0">
                <a:solidFill>
                  <a:srgbClr val="000000"/>
                </a:solidFill>
              </a:rPr>
              <a:t>97.680 $,-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   </a:t>
            </a:r>
            <a:endParaRPr lang="en-US" sz="14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3. yıl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tr-TR" sz="1400" b="1" dirty="0" smtClean="0">
                <a:solidFill>
                  <a:srgbClr val="000000"/>
                </a:solidFill>
              </a:rPr>
              <a:t>Öğle ve akşam </a:t>
            </a:r>
            <a:r>
              <a:rPr lang="tr-TR" sz="1400" b="1" dirty="0">
                <a:solidFill>
                  <a:srgbClr val="000000"/>
                </a:solidFill>
              </a:rPr>
              <a:t>yemeği dahil personel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.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400" b="1" dirty="0">
                <a:solidFill>
                  <a:srgbClr val="000000"/>
                </a:solidFill>
              </a:rPr>
              <a:t>48000 $,-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  </a:t>
            </a:r>
            <a:r>
              <a:rPr lang="tr-TR" sz="1400" b="1" dirty="0" smtClean="0">
                <a:solidFill>
                  <a:srgbClr val="000000"/>
                </a:solidFill>
              </a:rPr>
              <a:t>Diğer</a:t>
            </a:r>
            <a:r>
              <a:rPr lang="en-US" sz="1400" b="1" dirty="0">
                <a:solidFill>
                  <a:srgbClr val="000000"/>
                </a:solidFill>
              </a:rPr>
              <a:t> 20400 $,-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                                                              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TO</a:t>
            </a:r>
            <a:r>
              <a:rPr lang="tr-TR" sz="1400" b="1" i="0" u="none" strike="noStrike" dirty="0" smtClean="0">
                <a:solidFill>
                  <a:srgbClr val="000000"/>
                </a:solidFill>
                <a:effectLst/>
              </a:rPr>
              <a:t>PLAM</a:t>
            </a:r>
            <a:r>
              <a:rPr lang="en-US" sz="1400" b="1" i="0" u="none" strike="noStrike" dirty="0" smtClean="0">
                <a:solidFill>
                  <a:srgbClr val="000000"/>
                </a:solidFill>
                <a:effectLst/>
              </a:rPr>
              <a:t>: </a:t>
            </a:r>
            <a:r>
              <a:rPr lang="en-US" sz="1400" b="1" i="0" u="none" strike="noStrike" dirty="0">
                <a:solidFill>
                  <a:srgbClr val="000000"/>
                </a:solidFill>
                <a:effectLst/>
              </a:rPr>
              <a:t>  </a:t>
            </a:r>
            <a:r>
              <a:rPr lang="en-US" sz="1400" b="1" dirty="0">
                <a:solidFill>
                  <a:srgbClr val="000000"/>
                </a:solidFill>
              </a:rPr>
              <a:t>68.400 $,-</a:t>
            </a:r>
            <a:endParaRPr lang="en-US" sz="1400" b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en-US" sz="1400" b="0" dirty="0">
                <a:effectLst/>
              </a:rPr>
              <a:t/>
            </a:r>
            <a:br>
              <a:rPr lang="en-US" sz="1400" b="0" dirty="0">
                <a:effectLst/>
              </a:rPr>
            </a:br>
            <a:r>
              <a:rPr lang="tr-TR" sz="2400" b="1" i="1" u="sng" dirty="0" smtClean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3 yıl boyunca klinik başı giderler</a:t>
            </a:r>
            <a:r>
              <a:rPr lang="en-US" sz="2400" b="1" i="1" u="sng" dirty="0" smtClean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: </a:t>
            </a:r>
            <a:r>
              <a:rPr lang="en-US" sz="2400" b="1" i="1" u="sng" dirty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US </a:t>
            </a:r>
            <a:r>
              <a:rPr lang="en-US" sz="2400" b="1" i="1" u="sng" dirty="0" smtClean="0">
                <a:solidFill>
                  <a:srgbClr val="C00000"/>
                </a:solidFill>
                <a:effectLst/>
                <a:highlight>
                  <a:srgbClr val="FFFF00"/>
                </a:highlight>
              </a:rPr>
              <a:t>388.960,000</a:t>
            </a:r>
            <a:r>
              <a:rPr lang="en-US" sz="2400" b="1" i="1" u="sng" dirty="0" smtClean="0">
                <a:solidFill>
                  <a:srgbClr val="C00000"/>
                </a:solidFill>
                <a:highlight>
                  <a:srgbClr val="FFFF00"/>
                </a:highlight>
              </a:rPr>
              <a:t>$ </a:t>
            </a:r>
            <a:r>
              <a:rPr lang="en-US" sz="2400" b="1" i="1" u="sng" dirty="0">
                <a:solidFill>
                  <a:srgbClr val="C00000"/>
                </a:solidFill>
                <a:highlight>
                  <a:srgbClr val="FFFF00"/>
                </a:highlight>
              </a:rPr>
              <a:t>-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400" dirty="0"/>
              <a:t/>
            </a:r>
            <a:br>
              <a:rPr lang="en-US" sz="400" dirty="0"/>
            </a:br>
            <a:endParaRPr lang="tr-TR" sz="5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87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5306"/>
            <a:ext cx="1462088" cy="727388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DB9174FB-6776-464B-8365-340B95CF4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865" y="499533"/>
            <a:ext cx="4191671" cy="5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56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91" y="244792"/>
            <a:ext cx="7474172" cy="1325563"/>
          </a:xfrm>
        </p:spPr>
        <p:txBody>
          <a:bodyPr>
            <a:normAutofit fontScale="90000"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>
                <a:solidFill>
                  <a:srgbClr val="C00000"/>
                </a:solidFill>
              </a:rPr>
              <a:t>:</a:t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en-US" sz="4000" b="1" u="sng" dirty="0">
                <a:solidFill>
                  <a:srgbClr val="C00000"/>
                </a:solidFill>
              </a:rPr>
              <a:t>İSTANBUL İÇİN PROJE TEKLİFİ</a:t>
            </a:r>
            <a:endParaRPr lang="tr-TR" sz="37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4" y="1485291"/>
            <a:ext cx="8862292" cy="511752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000" dirty="0">
                <a:solidFill>
                  <a:srgbClr val="000000"/>
                </a:solidFill>
              </a:rPr>
              <a:t>Bu proje nasıl finanse edilir</a:t>
            </a:r>
            <a:r>
              <a:rPr lang="en-US" sz="2000" dirty="0" smtClean="0">
                <a:solidFill>
                  <a:srgbClr val="000000"/>
                </a:solidFill>
              </a:rPr>
              <a:t>? 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Tüm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projeye</a:t>
            </a:r>
            <a:r>
              <a:rPr lang="en-US" sz="2000" dirty="0">
                <a:solidFill>
                  <a:srgbClr val="000000"/>
                </a:solidFill>
              </a:rPr>
              <a:t> sponsor </a:t>
            </a:r>
            <a:r>
              <a:rPr lang="en-US" sz="2000" dirty="0" err="1">
                <a:solidFill>
                  <a:srgbClr val="000000"/>
                </a:solidFill>
              </a:rPr>
              <a:t>olacak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ana</a:t>
            </a:r>
            <a:r>
              <a:rPr lang="en-US" sz="2000" dirty="0">
                <a:solidFill>
                  <a:srgbClr val="000000"/>
                </a:solidFill>
              </a:rPr>
              <a:t> sponsor </a:t>
            </a:r>
            <a:r>
              <a:rPr lang="en-US" sz="2000" dirty="0" err="1">
                <a:solidFill>
                  <a:srgbClr val="000000"/>
                </a:solidFill>
              </a:rPr>
              <a:t>aranmalıdır</a:t>
            </a:r>
            <a:r>
              <a:rPr lang="en-US" sz="2000" dirty="0">
                <a:solidFill>
                  <a:srgbClr val="000000"/>
                </a:solidFill>
              </a:rPr>
              <a:t>. Bu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banka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ilaç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tüketici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ürünleri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şirketi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veya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farklı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çıkarları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büyük</a:t>
            </a:r>
            <a:r>
              <a:rPr lang="en-US" sz="2000" dirty="0">
                <a:solidFill>
                  <a:srgbClr val="000000"/>
                </a:solidFill>
              </a:rPr>
              <a:t> holding </a:t>
            </a:r>
            <a:r>
              <a:rPr lang="en-US" sz="2000" dirty="0" err="1">
                <a:solidFill>
                  <a:srgbClr val="000000"/>
                </a:solidFill>
              </a:rPr>
              <a:t>şirketlerinden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olabilir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Adları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tüm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reklamlarda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araçlarda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kliniklerde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yer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alacaktı</a:t>
            </a:r>
            <a:r>
              <a:rPr lang="tr-TR" sz="2000" dirty="0" smtClean="0">
                <a:solidFill>
                  <a:srgbClr val="000000"/>
                </a:solidFill>
              </a:rPr>
              <a:t>r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Köpek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maması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üreticileri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gibi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ikincil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sponsorlar</a:t>
            </a:r>
            <a:r>
              <a:rPr lang="en-US" sz="2000" dirty="0">
                <a:solidFill>
                  <a:srgbClr val="000000"/>
                </a:solidFill>
              </a:rPr>
              <a:t> da </a:t>
            </a:r>
            <a:r>
              <a:rPr lang="en-US" sz="2000" dirty="0" err="1" smtClean="0">
                <a:solidFill>
                  <a:srgbClr val="000000"/>
                </a:solidFill>
              </a:rPr>
              <a:t>aranmalıdır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Klinik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binaları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ekipmanları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araçlar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reklamların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tümü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sponsorlu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olsaydı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bu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yaklaşık</a:t>
            </a:r>
            <a:r>
              <a:rPr lang="en-US" sz="2000" dirty="0">
                <a:solidFill>
                  <a:srgbClr val="000000"/>
                </a:solidFill>
              </a:rPr>
              <a:t> 1,66 </a:t>
            </a:r>
            <a:r>
              <a:rPr lang="en-US" sz="2000" dirty="0" err="1">
                <a:solidFill>
                  <a:srgbClr val="000000"/>
                </a:solidFill>
              </a:rPr>
              <a:t>milyon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tasarruf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sağlardı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err="1">
                <a:solidFill>
                  <a:srgbClr val="000000"/>
                </a:solidFill>
              </a:rPr>
              <a:t>Birçok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şirket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Vali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veya</a:t>
            </a:r>
            <a:r>
              <a:rPr lang="en-US" sz="2000" dirty="0">
                <a:solidFill>
                  <a:srgbClr val="000000"/>
                </a:solidFill>
              </a:rPr>
              <a:t> İstanbul </a:t>
            </a:r>
            <a:r>
              <a:rPr lang="en-US" sz="2000" dirty="0" err="1">
                <a:solidFill>
                  <a:srgbClr val="000000"/>
                </a:solidFill>
              </a:rPr>
              <a:t>Büyükşehir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Belediyesi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tarafından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desteklenen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denetlenen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İstanbul'un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insan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köpek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err="1">
                <a:solidFill>
                  <a:srgbClr val="000000"/>
                </a:solidFill>
              </a:rPr>
              <a:t>nüfusu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için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kısa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vadeli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faydalı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sonuçları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sosyal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açıdan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faydalı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projeye</a:t>
            </a:r>
            <a:r>
              <a:rPr lang="en-US" sz="2000" dirty="0">
                <a:solidFill>
                  <a:srgbClr val="000000"/>
                </a:solidFill>
              </a:rPr>
              <a:t> sponsor </a:t>
            </a:r>
            <a:r>
              <a:rPr lang="en-US" sz="2000" dirty="0" err="1">
                <a:solidFill>
                  <a:srgbClr val="000000"/>
                </a:solidFill>
              </a:rPr>
              <a:t>olmakla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ilgilenecektir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</a:rPr>
              <a:t> </a:t>
            </a:r>
            <a:endParaRPr lang="en-US" sz="1200" b="0" dirty="0">
              <a:effectLst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D87E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65306"/>
            <a:ext cx="1462088" cy="7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1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91276DA-BA7A-4CEF-8C19-503D7F0FD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76679"/>
            <a:ext cx="5852583" cy="291166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B2DC8709-0A70-45A9-A160-4B831CAB1A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6820929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613F699-B53E-4E9A-B7E8-4979FEF428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78"/>
            <a:ext cx="6012496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CCF8F9-0A95-4843-BD93-8DDE7A78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4041648"/>
            <a:ext cx="4007651" cy="2176272"/>
          </a:xfrm>
        </p:spPr>
        <p:txBody>
          <a:bodyPr anchor="t">
            <a:normAutofit/>
          </a:bodyPr>
          <a:lstStyle/>
          <a:p>
            <a:pPr algn="l"/>
            <a:r>
              <a:rPr lang="tr-TR" sz="5400" b="1" dirty="0" smtClean="0"/>
              <a:t>TEŞEKKÜRLER</a:t>
            </a:r>
            <a:endParaRPr lang="tr-TR" sz="5400" b="1" dirty="0"/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247AA82D-3999-6649-9FDE-D5E312EC9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929" y="469661"/>
            <a:ext cx="4572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28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10" y="69033"/>
            <a:ext cx="8759890" cy="1325563"/>
          </a:xfrm>
        </p:spPr>
        <p:txBody>
          <a:bodyPr>
            <a:noAutofit/>
          </a:bodyPr>
          <a:lstStyle/>
          <a:p>
            <a:r>
              <a:rPr lang="tr-TR" sz="4000" b="1" u="sng" dirty="0" smtClean="0">
                <a:solidFill>
                  <a:srgbClr val="C00000"/>
                </a:solidFill>
              </a:rPr>
              <a:t>SOKAK KÖPEĞİ </a:t>
            </a:r>
            <a:r>
              <a:rPr lang="tr-TR" sz="4000" b="1" u="sng" dirty="0">
                <a:solidFill>
                  <a:srgbClr val="C00000"/>
                </a:solidFill>
              </a:rPr>
              <a:t>POPÜLASYON </a:t>
            </a:r>
            <a:r>
              <a:rPr lang="tr-TR" sz="4000" b="1" u="sng" dirty="0" smtClean="0">
                <a:solidFill>
                  <a:srgbClr val="C00000"/>
                </a:solidFill>
              </a:rPr>
              <a:t>KONTROLÜ</a:t>
            </a:r>
            <a:r>
              <a:rPr lang="en-US" sz="4000" b="1" u="sng" dirty="0" smtClean="0">
                <a:solidFill>
                  <a:srgbClr val="C00000"/>
                </a:solidFill>
              </a:rPr>
              <a:t>: </a:t>
            </a:r>
            <a:r>
              <a:rPr lang="tr-TR" sz="4000" b="1" u="sng" dirty="0" smtClean="0">
                <a:solidFill>
                  <a:srgbClr val="C00000"/>
                </a:solidFill>
              </a:rPr>
              <a:t>TANIMI</a:t>
            </a:r>
            <a:endParaRPr lang="tr-TR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6" y="1445373"/>
            <a:ext cx="7404100" cy="4876799"/>
          </a:xfrm>
        </p:spPr>
        <p:txBody>
          <a:bodyPr>
            <a:normAutofit/>
          </a:bodyPr>
          <a:lstStyle/>
          <a:p>
            <a:pPr marL="6896" marR="11278" indent="5296" algn="just">
              <a:spcBef>
                <a:spcPts val="1369"/>
              </a:spcBef>
            </a:pPr>
            <a:r>
              <a:rPr lang="en-US" sz="1800" dirty="0">
                <a:solidFill>
                  <a:srgbClr val="000000"/>
                </a:solidFill>
              </a:rPr>
              <a:t>Bu </a:t>
            </a:r>
            <a:r>
              <a:rPr lang="en-US" sz="1800" dirty="0" err="1">
                <a:solidFill>
                  <a:srgbClr val="000000"/>
                </a:solidFill>
              </a:rPr>
              <a:t>başarı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örneklerinin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tavsiyelerin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konusu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ciddi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insan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sağlığı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hayvan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sağlığı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refah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sorunları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oluşturan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birçok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ülkede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sosyo-ekonomik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çevresel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politik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etkileri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sokak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vahşi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hakkındadır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6896" marR="11278" indent="5296" algn="just">
              <a:spcBef>
                <a:spcPts val="1369"/>
              </a:spcBef>
            </a:pPr>
            <a:r>
              <a:rPr lang="en-US" sz="1800" dirty="0" err="1">
                <a:solidFill>
                  <a:srgbClr val="000000"/>
                </a:solidFill>
              </a:rPr>
              <a:t>Başta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kuduz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üzere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zoonotik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hastalıkların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önlenmesi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dahil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üzere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insan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sağlığı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önceliktir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Köpek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popülasyonu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yönetimi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kuduz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kontrol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programlarının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ayrılmaz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parçasıdır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6896" marR="11278" indent="5296" algn="just">
              <a:spcBef>
                <a:spcPts val="1369"/>
              </a:spcBef>
            </a:pPr>
            <a:r>
              <a:rPr lang="en-US" sz="1800" i="1" dirty="0" err="1">
                <a:solidFill>
                  <a:srgbClr val="000000"/>
                </a:solidFill>
              </a:rPr>
              <a:t>Veterinerlik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Hizmetleri</a:t>
            </a:r>
            <a:r>
              <a:rPr lang="en-US" sz="1800" u="sng" dirty="0">
                <a:solidFill>
                  <a:srgbClr val="000000"/>
                </a:solidFill>
              </a:rPr>
              <a:t>, </a:t>
            </a:r>
            <a:r>
              <a:rPr lang="en-US" sz="1800" u="sng" dirty="0" err="1">
                <a:solidFill>
                  <a:srgbClr val="000000"/>
                </a:solidFill>
              </a:rPr>
              <a:t>hayvan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refahının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sağlanmasında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öncü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rol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oynamalı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diğer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yetkili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kamu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kurum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/</a:t>
            </a:r>
            <a:r>
              <a:rPr lang="en-US" sz="1800" dirty="0" err="1">
                <a:solidFill>
                  <a:srgbClr val="000000"/>
                </a:solidFill>
              </a:rPr>
              <a:t>veya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kuruluşları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faaliyetlerini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koordine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ederek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popülasyonunun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kontrolünde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almalıdır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endParaRPr lang="en-US" dirty="0"/>
          </a:p>
          <a:p>
            <a:pPr marL="0" indent="0" algn="just">
              <a:buNone/>
            </a:pPr>
            <a:r>
              <a:rPr lang="tr-TR" i="1" u="sng" dirty="0" smtClean="0"/>
              <a:t>Ana tanım</a:t>
            </a:r>
            <a:r>
              <a:rPr lang="en-US" i="1" u="sng" dirty="0" smtClean="0"/>
              <a:t>:</a:t>
            </a:r>
            <a:r>
              <a:rPr lang="en-US" dirty="0" smtClean="0"/>
              <a:t> </a:t>
            </a:r>
            <a:endParaRPr lang="en-US" dirty="0"/>
          </a:p>
          <a:p>
            <a:pPr marL="464464" marR="9322" lvl="1" indent="470" algn="just">
              <a:spcBef>
                <a:spcPts val="1188"/>
              </a:spcBef>
            </a:pPr>
            <a:r>
              <a:rPr lang="tr-TR" sz="1800" b="1" i="0" u="none" strike="noStrike" dirty="0" smtClean="0">
                <a:solidFill>
                  <a:srgbClr val="000000"/>
                </a:solidFill>
                <a:effectLst/>
              </a:rPr>
              <a:t>Sokak köpeği</a:t>
            </a:r>
            <a:r>
              <a:rPr lang="en-US" sz="1800" b="1" i="0" u="none" strike="noStrike" dirty="0" smtClean="0">
                <a:solidFill>
                  <a:srgbClr val="000000"/>
                </a:solidFill>
                <a:effectLst/>
              </a:rPr>
              <a:t>: </a:t>
            </a:r>
            <a:r>
              <a:rPr lang="tr-TR" sz="1800" dirty="0" smtClean="0">
                <a:solidFill>
                  <a:srgbClr val="000000"/>
                </a:solidFill>
              </a:rPr>
              <a:t>bir </a:t>
            </a:r>
            <a:r>
              <a:rPr lang="tr-TR" sz="1800" dirty="0">
                <a:solidFill>
                  <a:srgbClr val="000000"/>
                </a:solidFill>
              </a:rPr>
              <a:t>kişi tarafından doğrudan kontrol altında olmayan veya gezinmesi engellenmeyen herhangi bir köpek anlamına </a:t>
            </a:r>
            <a:r>
              <a:rPr lang="tr-TR" sz="1800" dirty="0" smtClean="0">
                <a:solidFill>
                  <a:srgbClr val="000000"/>
                </a:solidFill>
              </a:rPr>
              <a:t>gelir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</a:rPr>
              <a:t>. </a:t>
            </a:r>
            <a:endParaRPr lang="tr-T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2661787" cy="1325563"/>
          </a:xfrm>
          <a:prstGeom prst="rect">
            <a:avLst/>
          </a:prstGeom>
        </p:spPr>
      </p:pic>
      <p:pic>
        <p:nvPicPr>
          <p:cNvPr id="6" name="Picture 5" descr="A picture containing text, mammal, lagomorph&#10;&#10;Description automatically generated">
            <a:extLst>
              <a:ext uri="{FF2B5EF4-FFF2-40B4-BE49-F238E27FC236}">
                <a16:creationId xmlns:a16="http://schemas.microsoft.com/office/drawing/2014/main" xmlns="" id="{208EA976-1C55-6E46-8A89-F64E2E4AD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1445374"/>
            <a:ext cx="43307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5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10" y="69033"/>
            <a:ext cx="8759890" cy="1325563"/>
          </a:xfrm>
        </p:spPr>
        <p:txBody>
          <a:bodyPr>
            <a:noAutofit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</a:t>
            </a:r>
            <a:r>
              <a:rPr lang="tr-TR" sz="4000" b="1" u="sng" dirty="0" smtClean="0">
                <a:solidFill>
                  <a:srgbClr val="C00000"/>
                </a:solidFill>
              </a:rPr>
              <a:t>KÖPEĞİ POPÜLASYON KONTROLÜ </a:t>
            </a:r>
            <a:r>
              <a:rPr lang="en-US" sz="4000" b="1" u="sng" dirty="0" smtClean="0">
                <a:solidFill>
                  <a:srgbClr val="C00000"/>
                </a:solidFill>
              </a:rPr>
              <a:t>:</a:t>
            </a:r>
            <a:r>
              <a:rPr lang="en-US" sz="4000" b="1" u="sng" dirty="0">
                <a:solidFill>
                  <a:srgbClr val="C00000"/>
                </a:solidFill>
              </a:rPr>
              <a:t/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tr-TR" sz="4000" b="1" u="sng" dirty="0" smtClean="0">
                <a:solidFill>
                  <a:srgbClr val="C00000"/>
                </a:solidFill>
              </a:rPr>
              <a:t>HEDEFLER</a:t>
            </a:r>
            <a:endParaRPr lang="tr-TR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682418"/>
            <a:ext cx="8551334" cy="5175582"/>
          </a:xfrm>
        </p:spPr>
        <p:txBody>
          <a:bodyPr>
            <a:normAutofit lnSpcReduction="10000"/>
          </a:bodyPr>
          <a:lstStyle/>
          <a:p>
            <a:pPr marL="13399" rtl="0">
              <a:spcBef>
                <a:spcPts val="1344"/>
              </a:spcBef>
              <a:spcAft>
                <a:spcPts val="0"/>
              </a:spcAft>
            </a:pPr>
            <a:r>
              <a:rPr lang="tr-TR" sz="1800" b="1" dirty="0" smtClean="0">
                <a:solidFill>
                  <a:srgbClr val="000000"/>
                </a:solidFill>
              </a:rPr>
              <a:t>Sokak köpeği popülasyon kontrolü programının hedefleri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marR="1365644" indent="0" rtl="0">
              <a:spcBef>
                <a:spcPts val="1048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	</a:t>
            </a:r>
            <a:r>
              <a:rPr lang="tr-TR" sz="1800" b="0" i="0" u="none" strike="noStrike" dirty="0" smtClean="0">
                <a:solidFill>
                  <a:srgbClr val="000000"/>
                </a:solidFill>
                <a:effectLst/>
              </a:rPr>
              <a:t>Köpek popülasyon kontrolü programı hedefleri şunları içerebilir:</a:t>
            </a:r>
          </a:p>
          <a:p>
            <a:pPr marL="0" marR="1365644" indent="0" rtl="0">
              <a:spcBef>
                <a:spcPts val="1048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1) </a:t>
            </a:r>
            <a:r>
              <a:rPr lang="tr-TR" sz="1800" dirty="0" smtClean="0">
                <a:solidFill>
                  <a:srgbClr val="000000"/>
                </a:solidFill>
              </a:rPr>
              <a:t>sahipli ve başıboş köpek popülasyonunun sağlığını ve refahını iyileştirmek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202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	2) </a:t>
            </a:r>
            <a:r>
              <a:rPr lang="en-US" sz="1800" dirty="0" err="1">
                <a:solidFill>
                  <a:srgbClr val="000000"/>
                </a:solidFill>
              </a:rPr>
              <a:t>sokak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köpeklerinin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sayısını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kabul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edilebilir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düzeye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indirmek</a:t>
            </a:r>
            <a:r>
              <a:rPr lang="en-US" sz="1800" dirty="0">
                <a:solidFill>
                  <a:srgbClr val="000000"/>
                </a:solidFill>
              </a:rPr>
              <a:t>; 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1048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	3) </a:t>
            </a:r>
            <a:r>
              <a:rPr lang="tr-TR" sz="1800" dirty="0" smtClean="0">
                <a:solidFill>
                  <a:srgbClr val="000000"/>
                </a:solidFill>
              </a:rPr>
              <a:t>sorumlu hayvan sahipliğini teşvik etmek;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marR="1009739" indent="0">
              <a:lnSpc>
                <a:spcPct val="110000"/>
              </a:lnSpc>
              <a:spcBef>
                <a:spcPts val="1054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4) </a:t>
            </a:r>
            <a:r>
              <a:rPr lang="en-US" sz="1800" dirty="0" err="1">
                <a:solidFill>
                  <a:srgbClr val="000000"/>
                </a:solidFill>
              </a:rPr>
              <a:t>kuduza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karşı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bağışıklığı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kuduzdan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popülasyonunun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yaratılmasına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sürdürülmesine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yardımcı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olmak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0" marR="1009739" indent="0">
              <a:lnSpc>
                <a:spcPct val="110000"/>
              </a:lnSpc>
              <a:spcBef>
                <a:spcPts val="1054"/>
              </a:spcBef>
              <a:buNone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5 ) </a:t>
            </a:r>
            <a:r>
              <a:rPr lang="en-US" sz="1800" dirty="0" err="1">
                <a:solidFill>
                  <a:srgbClr val="000000"/>
                </a:solidFill>
              </a:rPr>
              <a:t>kuduz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dışındaki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zoonotik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hastalık</a:t>
            </a:r>
            <a:r>
              <a:rPr lang="tr-TR" sz="1800" dirty="0" err="1" smtClean="0">
                <a:solidFill>
                  <a:srgbClr val="000000"/>
                </a:solidFill>
              </a:rPr>
              <a:t>ların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riskini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azalt</a:t>
            </a:r>
            <a:r>
              <a:rPr lang="tr-TR" sz="1800" dirty="0" err="1" smtClean="0">
                <a:solidFill>
                  <a:srgbClr val="000000"/>
                </a:solidFill>
              </a:rPr>
              <a:t>mak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202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6 ) </a:t>
            </a:r>
            <a:r>
              <a:rPr lang="en-US" sz="1800" dirty="0" err="1">
                <a:solidFill>
                  <a:srgbClr val="000000"/>
                </a:solidFill>
              </a:rPr>
              <a:t>insan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sağlığına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yönelik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diğer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riskleri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yönetmek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örneğin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endParaRPr lang="tr-TR" sz="18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202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parazitler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1048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7 ) </a:t>
            </a:r>
            <a:r>
              <a:rPr lang="en-US" sz="1800" dirty="0" err="1">
                <a:solidFill>
                  <a:srgbClr val="000000"/>
                </a:solidFill>
              </a:rPr>
              <a:t>çevreye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diğer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hayvanlara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zarar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gelmesini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önlemek</a:t>
            </a:r>
            <a:r>
              <a:rPr lang="en-US" sz="1800" dirty="0">
                <a:solidFill>
                  <a:srgbClr val="000000"/>
                </a:solidFill>
              </a:rPr>
              <a:t>;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</a:p>
          <a:p>
            <a:pPr marL="0" indent="0">
              <a:lnSpc>
                <a:spcPct val="100000"/>
              </a:lnSpc>
              <a:spcBef>
                <a:spcPts val="1054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	8) </a:t>
            </a:r>
            <a:r>
              <a:rPr lang="nn-NO" sz="1800" dirty="0">
                <a:solidFill>
                  <a:srgbClr val="000000"/>
                </a:solidFill>
              </a:rPr>
              <a:t>yasa dışı ticaret ve karaborsayı önlemek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</a:rPr>
              <a:t>.</a:t>
            </a:r>
            <a:r>
              <a:rPr lang="en-US" sz="1200" dirty="0"/>
              <a:t/>
            </a:r>
            <a:br>
              <a:rPr lang="en-US" sz="1200" dirty="0"/>
            </a:br>
            <a:endParaRPr lang="tr-T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2661787" cy="1325563"/>
          </a:xfrm>
          <a:prstGeom prst="rect">
            <a:avLst/>
          </a:prstGeom>
        </p:spPr>
      </p:pic>
      <p:pic>
        <p:nvPicPr>
          <p:cNvPr id="6" name="Picture 5" descr="A picture containing outdoor, person, mammal&#10;&#10;Description automatically generated">
            <a:extLst>
              <a:ext uri="{FF2B5EF4-FFF2-40B4-BE49-F238E27FC236}">
                <a16:creationId xmlns:a16="http://schemas.microsoft.com/office/drawing/2014/main" xmlns="" id="{3F42D517-0038-EC4B-9D0F-CC407790B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0"/>
            <a:ext cx="457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7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10" y="69033"/>
            <a:ext cx="8759890" cy="1325563"/>
          </a:xfrm>
        </p:spPr>
        <p:txBody>
          <a:bodyPr>
            <a:noAutofit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 smtClean="0">
                <a:solidFill>
                  <a:srgbClr val="C00000"/>
                </a:solidFill>
              </a:rPr>
              <a:t>:</a:t>
            </a:r>
            <a:r>
              <a:rPr lang="en-US" sz="4000" b="1" u="sng" dirty="0">
                <a:solidFill>
                  <a:srgbClr val="C00000"/>
                </a:solidFill>
              </a:rPr>
              <a:t/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tr-TR" sz="4000" b="1" u="sng" dirty="0" smtClean="0">
                <a:solidFill>
                  <a:srgbClr val="C00000"/>
                </a:solidFill>
              </a:rPr>
              <a:t>ANA ADIMLAR</a:t>
            </a:r>
            <a:endParaRPr lang="tr-TR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651447"/>
            <a:ext cx="11220450" cy="4987994"/>
          </a:xfrm>
        </p:spPr>
        <p:txBody>
          <a:bodyPr>
            <a:normAutofit/>
          </a:bodyPr>
          <a:lstStyle/>
          <a:p>
            <a:pPr marL="0" indent="0" rtl="0">
              <a:spcBef>
                <a:spcPts val="2478"/>
              </a:spcBef>
              <a:spcAft>
                <a:spcPts val="0"/>
              </a:spcAft>
              <a:buNone/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1.</a:t>
            </a:r>
            <a:r>
              <a:rPr lang="en-US" sz="1200" b="0" i="0" u="sng" dirty="0" smtClean="0">
                <a:solidFill>
                  <a:srgbClr val="000000"/>
                </a:solidFill>
                <a:effectLst/>
              </a:rPr>
              <a:t> </a:t>
            </a:r>
            <a:r>
              <a:rPr lang="tr-TR" sz="1200" u="sng" dirty="0" smtClean="0">
                <a:solidFill>
                  <a:srgbClr val="000000"/>
                </a:solidFill>
              </a:rPr>
              <a:t>Sorumlu hayvan sahipliği için yasa ve eğitim</a:t>
            </a:r>
            <a:r>
              <a:rPr lang="en-US" sz="1200" b="0" i="0" u="sng" dirty="0" smtClean="0">
                <a:solidFill>
                  <a:srgbClr val="000000"/>
                </a:solidFill>
                <a:effectLst/>
              </a:rPr>
              <a:t> 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 </a:t>
            </a:r>
            <a:endParaRPr lang="en-US" sz="1200" b="0" dirty="0" smtClean="0">
              <a:effectLst/>
            </a:endParaRPr>
          </a:p>
          <a:p>
            <a:pPr marL="274472" marR="11570" indent="8661" algn="just">
              <a:spcBef>
                <a:spcPts val="1234"/>
              </a:spcBef>
            </a:pP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sahiplerini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daha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sorumlu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olmaya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etmek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dolaşmaya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izin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verilen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sayısını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azaltacak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sağlık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refahını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iyileştirecek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topluma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karşı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oluşturduğu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riski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aza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indirecektir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Yasal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yollar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eğitim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yolu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sorumlu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sahipliğinin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edilmesi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popülasyonu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gerekli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parçasıdır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Yerel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hükümet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yetkilileri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hayvan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refahı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STK'ları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kulüpleri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özel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veteriner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hekimler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veterinerlik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kuruluşları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işbirliği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Veterinerlik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Makamlarına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programların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oluşturulması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sürdürülmesinde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yardımcı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olacaktır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 </a:t>
            </a:r>
            <a:endParaRPr lang="en-US" sz="1200" b="0" dirty="0" smtClean="0">
              <a:effectLst/>
            </a:endParaRPr>
          </a:p>
          <a:p>
            <a:pPr marL="0" indent="0">
              <a:spcBef>
                <a:spcPts val="1518"/>
              </a:spcBef>
              <a:buNone/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2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12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Köpeklerin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kaydı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ve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tanımlanması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smtClean="0">
                <a:solidFill>
                  <a:srgbClr val="000000"/>
                </a:solidFill>
              </a:rPr>
              <a:t>(</a:t>
            </a:r>
            <a:r>
              <a:rPr lang="tr-TR" sz="1200" u="sng" dirty="0" smtClean="0">
                <a:solidFill>
                  <a:srgbClr val="000000"/>
                </a:solidFill>
              </a:rPr>
              <a:t>belgelendirme</a:t>
            </a:r>
            <a:r>
              <a:rPr lang="en-US" sz="1200" u="sng" dirty="0" smtClean="0">
                <a:solidFill>
                  <a:srgbClr val="000000"/>
                </a:solidFill>
              </a:rPr>
              <a:t>)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72" marR="16256" indent="0" algn="just">
              <a:spcBef>
                <a:spcPts val="1233"/>
              </a:spcBef>
            </a:pPr>
            <a:r>
              <a:rPr lang="en-US" sz="1200" dirty="0" err="1">
                <a:solidFill>
                  <a:srgbClr val="000000"/>
                </a:solidFill>
              </a:rPr>
              <a:t>Yetkili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Makamlar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tarafından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popülasyon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kontrolünün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bileşeni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sahipli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kaydı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tanımlanmasıdır</a:t>
            </a:r>
            <a:r>
              <a:rPr lang="en-US" sz="1200" dirty="0">
                <a:solidFill>
                  <a:srgbClr val="000000"/>
                </a:solidFill>
              </a:rPr>
              <a:t>. Bu, </a:t>
            </a:r>
            <a:r>
              <a:rPr lang="en-US" sz="1200" dirty="0" err="1">
                <a:solidFill>
                  <a:srgbClr val="000000"/>
                </a:solidFill>
              </a:rPr>
              <a:t>sahiplere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yetiştiricilere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belge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verilmesini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içerebilir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Kayıt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kimlik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sorumlu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sahipliğinin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parçası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olarak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vurgulanabilir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genellikle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zorunlu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kuduz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aşısı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izlenebilirlik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gibi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hayvan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sağlığı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programlarıyla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bağlantılıdır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98" marR="14669" indent="8890" algn="just">
              <a:spcBef>
                <a:spcPts val="1224"/>
              </a:spcBef>
            </a:pPr>
            <a:r>
              <a:rPr lang="en-US" sz="1200" i="1" dirty="0" err="1">
                <a:solidFill>
                  <a:srgbClr val="000000"/>
                </a:solidFill>
              </a:rPr>
              <a:t>Hayvanların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merkezi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veritabanına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kaydedilmesi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yasanın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uygulanmasını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kayıp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hayvanların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sahipleriyle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yeniden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buluşturulmasını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desteklemek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kullanılabilir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Kısırlaştırma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yoluyla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üremesinin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kontrolü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farklı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belgeleme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ücretleriyle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sunulan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teşvikler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yoluyla</a:t>
            </a:r>
            <a:r>
              <a:rPr lang="en-US" sz="1200" dirty="0">
                <a:solidFill>
                  <a:srgbClr val="000000"/>
                </a:solidFill>
              </a:rPr>
              <a:t> da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edilebilir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indent="0" rtl="0">
              <a:spcBef>
                <a:spcPts val="1525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3.</a:t>
            </a:r>
            <a:r>
              <a:rPr lang="en-US" sz="12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tr-TR" sz="1200" b="0" i="0" u="sng" dirty="0" smtClean="0">
                <a:solidFill>
                  <a:srgbClr val="000000"/>
                </a:solidFill>
                <a:effectLst/>
              </a:rPr>
              <a:t>Üreme kontrolü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3749" marR="10859" indent="4331" algn="just">
              <a:spcBef>
                <a:spcPts val="1234"/>
              </a:spcBef>
            </a:pPr>
            <a:r>
              <a:rPr lang="en-US" sz="1200" dirty="0" err="1">
                <a:solidFill>
                  <a:srgbClr val="000000"/>
                </a:solidFill>
              </a:rPr>
              <a:t>Köpeklerde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üremeyi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etmek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istenmeyen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yavruların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doğmasını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önler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talep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nüfusun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büyüklüğü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arasındaki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dengeyi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sağlamaya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yardımcı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olabilir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Kaynakların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iyi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şekilde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kullanılmasını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sağlamak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popülasyonundaki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üretken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istenmeyen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başıboş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kaynağı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olasılığı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yüksek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canlılar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gruplar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üzerinde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üremeyi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etme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çabalarına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odaklanmak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tavsiye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Köpeklerde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üremeyi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etme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yöntemleri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şunları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içerir</a:t>
            </a:r>
            <a:r>
              <a:rPr lang="en-US" sz="1200" dirty="0" smtClean="0">
                <a:solidFill>
                  <a:srgbClr val="000000"/>
                </a:solidFill>
              </a:rPr>
              <a:t>: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734327" lvl="1">
              <a:spcBef>
                <a:spcPts val="1224"/>
              </a:spcBef>
            </a:pPr>
            <a:r>
              <a:rPr lang="en-US" sz="1200" dirty="0">
                <a:solidFill>
                  <a:srgbClr val="000000"/>
                </a:solidFill>
              </a:rPr>
              <a:t>a ) </a:t>
            </a:r>
            <a:r>
              <a:rPr lang="en-US" sz="1200" dirty="0" err="1">
                <a:solidFill>
                  <a:srgbClr val="000000"/>
                </a:solidFill>
              </a:rPr>
              <a:t>cerrahi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sterilizasyon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736968" lvl="1">
              <a:spcBef>
                <a:spcPts val="1234"/>
              </a:spcBef>
            </a:pPr>
            <a:r>
              <a:rPr lang="en-US" sz="1200" dirty="0">
                <a:solidFill>
                  <a:srgbClr val="000000"/>
                </a:solidFill>
              </a:rPr>
              <a:t>b ) </a:t>
            </a:r>
            <a:r>
              <a:rPr lang="en-US" sz="1200" dirty="0" err="1">
                <a:solidFill>
                  <a:srgbClr val="000000"/>
                </a:solidFill>
              </a:rPr>
              <a:t>kimyasal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sterilizasyon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734809" lvl="1">
              <a:spcBef>
                <a:spcPts val="1234"/>
              </a:spcBef>
            </a:pPr>
            <a:r>
              <a:rPr lang="en-US" sz="1200" dirty="0">
                <a:solidFill>
                  <a:srgbClr val="000000"/>
                </a:solidFill>
              </a:rPr>
              <a:t>c ) </a:t>
            </a:r>
            <a:r>
              <a:rPr lang="en-US" sz="1200" dirty="0" err="1">
                <a:solidFill>
                  <a:srgbClr val="000000"/>
                </a:solidFill>
              </a:rPr>
              <a:t>kimyasal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doğum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kontrolü</a:t>
            </a:r>
            <a:r>
              <a:rPr lang="en-US" sz="1200" dirty="0">
                <a:solidFill>
                  <a:srgbClr val="000000"/>
                </a:solidFill>
              </a:rPr>
              <a:t>; 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  <a:p>
            <a:pPr marL="734809" lvl="1">
              <a:spcBef>
                <a:spcPts val="1234"/>
              </a:spcBef>
            </a:pPr>
            <a:r>
              <a:rPr lang="en-US" sz="1200" dirty="0">
                <a:solidFill>
                  <a:srgbClr val="000000"/>
                </a:solidFill>
              </a:rPr>
              <a:t>d ) </a:t>
            </a:r>
            <a:r>
              <a:rPr lang="en-US" sz="1200" dirty="0" err="1">
                <a:solidFill>
                  <a:srgbClr val="000000"/>
                </a:solidFill>
              </a:rPr>
              <a:t>östrus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sırasında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dişi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kısırlaştırılmamış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erkeklerden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ayrılması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dirty="0">
                <a:solidFill>
                  <a:srgbClr val="000000"/>
                </a:solidFill>
              </a:rPr>
              <a:t>  </a:t>
            </a:r>
          </a:p>
          <a:p>
            <a:pPr marL="277609" rtl="0">
              <a:spcBef>
                <a:spcPts val="1234"/>
              </a:spcBef>
              <a:spcAft>
                <a:spcPts val="0"/>
              </a:spcAft>
            </a:pPr>
            <a:endParaRPr lang="en-US" sz="1200" b="0" dirty="0">
              <a:effectLst/>
            </a:endParaRPr>
          </a:p>
          <a:p>
            <a:pPr marL="277609" rtl="0">
              <a:spcBef>
                <a:spcPts val="1234"/>
              </a:spcBef>
              <a:spcAft>
                <a:spcPts val="0"/>
              </a:spcAft>
            </a:pPr>
            <a:endParaRPr lang="en-US" sz="1200" b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26617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70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10" y="69033"/>
            <a:ext cx="8759890" cy="1325563"/>
          </a:xfrm>
        </p:spPr>
        <p:txBody>
          <a:bodyPr>
            <a:noAutofit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>
                <a:solidFill>
                  <a:srgbClr val="C00000"/>
                </a:solidFill>
              </a:rPr>
              <a:t>:</a:t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tr-TR" sz="4000" b="1" u="sng" dirty="0">
                <a:solidFill>
                  <a:srgbClr val="C00000"/>
                </a:solidFill>
              </a:rPr>
              <a:t>ANA ADIMLAR</a:t>
            </a:r>
            <a:endParaRPr lang="tr-TR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4979" y="1502214"/>
            <a:ext cx="8031338" cy="5355786"/>
          </a:xfrm>
        </p:spPr>
        <p:txBody>
          <a:bodyPr>
            <a:normAutofit fontScale="92500" lnSpcReduction="20000"/>
          </a:bodyPr>
          <a:lstStyle/>
          <a:p>
            <a:pPr marL="0" indent="0" rtl="0">
              <a:spcBef>
                <a:spcPts val="1242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4.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tr-TR" sz="1800" b="0" i="0" u="sng" dirty="0" smtClean="0">
                <a:solidFill>
                  <a:srgbClr val="000000"/>
                </a:solidFill>
                <a:effectLst/>
              </a:rPr>
              <a:t>Yer değiştirme ve faaliyet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72" marR="13449" indent="-2527" algn="just">
              <a:spcBef>
                <a:spcPts val="946"/>
              </a:spcBef>
            </a:pPr>
            <a:r>
              <a:rPr lang="en-US" sz="1800" i="1" dirty="0" err="1">
                <a:solidFill>
                  <a:srgbClr val="000000"/>
                </a:solidFill>
              </a:rPr>
              <a:t>Yetkili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tr-TR" sz="1800" i="1" dirty="0" smtClean="0">
                <a:solidFill>
                  <a:srgbClr val="000000"/>
                </a:solidFill>
              </a:rPr>
              <a:t>Makam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doğrudan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gözetim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altında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olmayan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toplamalı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sahiplik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durumunu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teyit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etmelidir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Köpeklerin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yakalanması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taşınması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tutulması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insanca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yapılmalıdır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i="1" dirty="0" err="1">
                <a:solidFill>
                  <a:srgbClr val="000000"/>
                </a:solidFill>
              </a:rPr>
              <a:t>Yetkili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Makam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bu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faaliyetleri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düzenlemek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uygun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yasa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eğitim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geliştirmeli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uygulamalıdır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Yakalama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gereken</a:t>
            </a:r>
            <a:r>
              <a:rPr lang="en-US" sz="1800" dirty="0">
                <a:solidFill>
                  <a:srgbClr val="000000"/>
                </a:solidFill>
              </a:rPr>
              <a:t> minimum </a:t>
            </a:r>
            <a:r>
              <a:rPr lang="en-US" sz="1800" dirty="0" err="1">
                <a:solidFill>
                  <a:srgbClr val="000000"/>
                </a:solidFill>
              </a:rPr>
              <a:t>güçle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sağlanmalı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insani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faaliyeti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destekleyen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ekipman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kullanılmalıdır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Korumasız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döngüler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yakalama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kullanılmamalıdır</a:t>
            </a:r>
            <a:r>
              <a:rPr lang="en-US" sz="1800" dirty="0">
                <a:solidFill>
                  <a:srgbClr val="000000"/>
                </a:solidFill>
              </a:rPr>
              <a:t>..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marL="271945" marR="13449" indent="0" algn="just" rtl="0">
              <a:spcBef>
                <a:spcPts val="946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indent="0">
              <a:spcBef>
                <a:spcPts val="1241"/>
              </a:spcBef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5.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Yakalamak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ve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geri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tr-TR" sz="1800" u="sng" dirty="0" smtClean="0">
                <a:solidFill>
                  <a:srgbClr val="000000"/>
                </a:solidFill>
              </a:rPr>
              <a:t>BIRAKMAK</a:t>
            </a:r>
            <a:r>
              <a:rPr lang="en-US" sz="1800" u="sng" dirty="0" smtClean="0">
                <a:solidFill>
                  <a:srgbClr val="000000"/>
                </a:solidFill>
              </a:rPr>
              <a:t>, </a:t>
            </a:r>
            <a:r>
              <a:rPr lang="en-US" sz="1800" u="sng" dirty="0" err="1">
                <a:solidFill>
                  <a:srgbClr val="000000"/>
                </a:solidFill>
              </a:rPr>
              <a:t>sahiplendirmek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veya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salmak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72" marR="11443" indent="11316" algn="just">
              <a:spcBef>
                <a:spcPts val="946"/>
              </a:spcBef>
            </a:pPr>
            <a:r>
              <a:rPr lang="en-US" sz="1800" i="1" dirty="0" err="1">
                <a:solidFill>
                  <a:srgbClr val="000000"/>
                </a:solidFill>
              </a:rPr>
              <a:t>Yetkili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Makamlar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bu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köpeklerin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barınması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fiziksel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tesisler</a:t>
            </a:r>
            <a:r>
              <a:rPr lang="en-US" sz="1800" dirty="0">
                <a:solidFill>
                  <a:srgbClr val="000000"/>
                </a:solidFill>
              </a:rPr>
              <a:t>)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bakımı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asgari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standartları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geliştirme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sorumluluğuna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sahiptir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Köpeklerin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sahibiyle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tekrar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araya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gelmeleri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uygun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şekilde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kuduz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gözlemi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makul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süre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tutulması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adına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şartlar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bulunmalıdır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indent="0" rtl="0">
              <a:spcBef>
                <a:spcPts val="1246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6. </a:t>
            </a:r>
            <a:r>
              <a:rPr lang="tr-TR" sz="1800" u="sng" dirty="0" smtClean="0">
                <a:solidFill>
                  <a:srgbClr val="000000"/>
                </a:solidFill>
              </a:rPr>
              <a:t>Çevresel kontroller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7127" marR="15951" indent="1562">
              <a:spcBef>
                <a:spcPts val="957"/>
              </a:spcBef>
            </a:pPr>
            <a:r>
              <a:rPr lang="en-US" sz="1800" dirty="0" err="1">
                <a:solidFill>
                  <a:srgbClr val="000000"/>
                </a:solidFill>
              </a:rPr>
              <a:t>Köpekleri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yiyecek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kaynaklarından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uzak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tutmak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adımlar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atılmalıdır</a:t>
            </a:r>
            <a:r>
              <a:rPr lang="en-US" sz="1800" dirty="0">
                <a:solidFill>
                  <a:srgbClr val="000000"/>
                </a:solidFill>
              </a:rPr>
              <a:t> (</a:t>
            </a:r>
            <a:r>
              <a:rPr lang="en-US" sz="1800" dirty="0" err="1">
                <a:solidFill>
                  <a:srgbClr val="000000"/>
                </a:solidFill>
              </a:rPr>
              <a:t>örn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  <a:r>
              <a:rPr lang="en-US" sz="1800" dirty="0" err="1">
                <a:solidFill>
                  <a:srgbClr val="000000"/>
                </a:solidFill>
              </a:rPr>
              <a:t>çöplükler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mezbahalar</a:t>
            </a:r>
            <a:r>
              <a:rPr lang="tr-TR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hayvanlara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dayanıklı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çöp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kapları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yerleştirmek</a:t>
            </a:r>
            <a:r>
              <a:rPr lang="tr-TR" sz="1800" dirty="0" smtClean="0">
                <a:solidFill>
                  <a:srgbClr val="000000"/>
                </a:solidFill>
              </a:rPr>
              <a:t> gibi</a:t>
            </a:r>
            <a:r>
              <a:rPr lang="en-US" sz="1800" dirty="0" smtClean="0">
                <a:solidFill>
                  <a:srgbClr val="000000"/>
                </a:solidFill>
              </a:rPr>
              <a:t>).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72" marR="6629" indent="-5296">
              <a:spcBef>
                <a:spcPts val="951"/>
              </a:spcBef>
            </a:pPr>
            <a:r>
              <a:rPr lang="en-US" sz="1800" dirty="0">
                <a:solidFill>
                  <a:srgbClr val="000000"/>
                </a:solidFill>
              </a:rPr>
              <a:t>Bu, </a:t>
            </a:r>
            <a:r>
              <a:rPr lang="en-US" sz="1800" i="1" dirty="0" err="1">
                <a:solidFill>
                  <a:srgbClr val="000000"/>
                </a:solidFill>
              </a:rPr>
              <a:t>hayvan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i="1" dirty="0" err="1">
                <a:solidFill>
                  <a:srgbClr val="000000"/>
                </a:solidFill>
              </a:rPr>
              <a:t>refahı</a:t>
            </a:r>
            <a:r>
              <a:rPr lang="en-US" sz="1800" i="1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sorunlarını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önlemek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için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diğer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yöntemlerle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köpek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popülasyonundaki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azalma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bağlantılı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olmalıdır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r>
              <a:rPr lang="en-US" sz="1800" b="0" i="0" u="none" strike="noStrike" dirty="0" smtClean="0">
                <a:solidFill>
                  <a:srgbClr val="000000"/>
                </a:solidFill>
                <a:effectLst/>
              </a:rPr>
              <a:t> </a:t>
            </a:r>
            <a:endParaRPr lang="en-US" sz="1200" b="0" dirty="0" smtClean="0">
              <a:effectLst/>
            </a:endParaRPr>
          </a:p>
          <a:p>
            <a:pPr marL="0" indent="0">
              <a:spcBef>
                <a:spcPts val="1246"/>
              </a:spcBef>
              <a:buNone/>
            </a:pPr>
            <a:r>
              <a:rPr lang="en-US" sz="1800" b="0" i="0" u="none" strike="noStrike" dirty="0" smtClean="0">
                <a:solidFill>
                  <a:srgbClr val="000000"/>
                </a:solidFill>
                <a:effectLst/>
              </a:rPr>
              <a:t>7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.</a:t>
            </a:r>
            <a:r>
              <a:rPr lang="en-US" sz="18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Köpek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hareketinin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err="1">
                <a:solidFill>
                  <a:srgbClr val="000000"/>
                </a:solidFill>
              </a:rPr>
              <a:t>kontrolü</a:t>
            </a:r>
            <a:r>
              <a:rPr lang="en-US" sz="1800" u="sng" dirty="0">
                <a:solidFill>
                  <a:srgbClr val="000000"/>
                </a:solidFill>
              </a:rPr>
              <a:t> — </a:t>
            </a:r>
            <a:r>
              <a:rPr lang="en-US" sz="1800" u="sng" dirty="0" err="1">
                <a:solidFill>
                  <a:srgbClr val="000000"/>
                </a:solidFill>
              </a:rPr>
              <a:t>uluslararası</a:t>
            </a:r>
            <a:r>
              <a:rPr lang="en-US" sz="1800" u="sng" dirty="0">
                <a:solidFill>
                  <a:srgbClr val="000000"/>
                </a:solidFill>
              </a:rPr>
              <a:t> </a:t>
            </a:r>
            <a:r>
              <a:rPr lang="en-US" sz="1800" u="sng" dirty="0" smtClean="0">
                <a:solidFill>
                  <a:srgbClr val="000000"/>
                </a:solidFill>
              </a:rPr>
              <a:t>(</a:t>
            </a:r>
            <a:r>
              <a:rPr lang="tr-TR" sz="1800" u="sng" dirty="0" smtClean="0">
                <a:solidFill>
                  <a:srgbClr val="000000"/>
                </a:solidFill>
              </a:rPr>
              <a:t>dışalım/dışsatım</a:t>
            </a:r>
            <a:r>
              <a:rPr lang="en-US" sz="1800" u="sng" dirty="0" smtClean="0">
                <a:solidFill>
                  <a:srgbClr val="000000"/>
                </a:solidFill>
              </a:rPr>
              <a:t>)</a:t>
            </a:r>
            <a:r>
              <a:rPr lang="en-US" sz="1800" dirty="0">
                <a:solidFill>
                  <a:srgbClr val="000000"/>
                </a:solidFill>
              </a:rPr>
              <a:t> </a:t>
            </a:r>
            <a:endParaRPr lang="en-US" sz="1200" dirty="0"/>
          </a:p>
          <a:p>
            <a:pPr marL="274472" marR="13805" indent="3607">
              <a:spcBef>
                <a:spcPts val="958"/>
              </a:spcBef>
            </a:pPr>
            <a:r>
              <a:rPr lang="en-US" sz="1800" dirty="0" err="1">
                <a:solidFill>
                  <a:srgbClr val="000000"/>
                </a:solidFill>
              </a:rPr>
              <a:t>Bölüm</a:t>
            </a:r>
            <a:r>
              <a:rPr lang="en-US" sz="1800" dirty="0">
                <a:solidFill>
                  <a:srgbClr val="000000"/>
                </a:solidFill>
              </a:rPr>
              <a:t> 1.1. </a:t>
            </a:r>
            <a:r>
              <a:rPr lang="en-US" sz="1800" dirty="0" err="1">
                <a:solidFill>
                  <a:srgbClr val="000000"/>
                </a:solidFill>
              </a:rPr>
              <a:t>kuduz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hükümlerine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ilişkin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olarak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köpeklerin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uluslararası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hareketi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hakkında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tavsiyeler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s</a:t>
            </a:r>
            <a:r>
              <a:rPr lang="tr-TR" sz="1800" dirty="0" err="1" smtClean="0">
                <a:solidFill>
                  <a:srgbClr val="000000"/>
                </a:solidFill>
              </a:rPr>
              <a:t>unar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tr-TR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2661787" cy="1325563"/>
          </a:xfrm>
          <a:prstGeom prst="rect">
            <a:avLst/>
          </a:prstGeom>
        </p:spPr>
      </p:pic>
      <p:pic>
        <p:nvPicPr>
          <p:cNvPr id="6" name="Picture 5" descr="A dog and a cat eating out of a bowl&#10;&#10;Description automatically generated with medium confidence">
            <a:extLst>
              <a:ext uri="{FF2B5EF4-FFF2-40B4-BE49-F238E27FC236}">
                <a16:creationId xmlns:a16="http://schemas.microsoft.com/office/drawing/2014/main" xmlns="" id="{F5DEA84B-2D00-B54E-BDC1-EB00C84AB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3" y="2461373"/>
            <a:ext cx="3646311" cy="273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1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910" y="69033"/>
            <a:ext cx="8759890" cy="1325563"/>
          </a:xfrm>
        </p:spPr>
        <p:txBody>
          <a:bodyPr>
            <a:noAutofit/>
          </a:bodyPr>
          <a:lstStyle/>
          <a:p>
            <a:r>
              <a:rPr lang="tr-TR" sz="4000" b="1" u="sng" dirty="0">
                <a:solidFill>
                  <a:srgbClr val="C00000"/>
                </a:solidFill>
              </a:rPr>
              <a:t>SOKAK KÖPEĞİ POPÜLASYON KONTROLÜ </a:t>
            </a:r>
            <a:r>
              <a:rPr lang="en-US" sz="4000" b="1" u="sng" dirty="0">
                <a:solidFill>
                  <a:srgbClr val="C00000"/>
                </a:solidFill>
              </a:rPr>
              <a:t>:</a:t>
            </a:r>
            <a:br>
              <a:rPr lang="en-US" sz="4000" b="1" u="sng" dirty="0">
                <a:solidFill>
                  <a:srgbClr val="C00000"/>
                </a:solidFill>
              </a:rPr>
            </a:br>
            <a:r>
              <a:rPr lang="tr-TR" sz="4000" b="1" u="sng" dirty="0">
                <a:solidFill>
                  <a:srgbClr val="C00000"/>
                </a:solidFill>
              </a:rPr>
              <a:t>ANA ADIMLAR</a:t>
            </a:r>
            <a:endParaRPr lang="tr-TR" sz="4000" b="1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51162"/>
            <a:ext cx="11220450" cy="4987994"/>
          </a:xfrm>
        </p:spPr>
        <p:txBody>
          <a:bodyPr>
            <a:noAutofit/>
          </a:bodyPr>
          <a:lstStyle/>
          <a:p>
            <a:pPr marL="0" indent="0">
              <a:spcBef>
                <a:spcPts val="1251"/>
              </a:spcBef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8.</a:t>
            </a:r>
            <a:r>
              <a:rPr lang="en-US" sz="12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Köpek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hareketlerinin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kontrolü</a:t>
            </a:r>
            <a:r>
              <a:rPr lang="en-US" sz="1200" u="sng" dirty="0">
                <a:solidFill>
                  <a:srgbClr val="000000"/>
                </a:solidFill>
              </a:rPr>
              <a:t> - </a:t>
            </a:r>
            <a:r>
              <a:rPr lang="en-US" sz="1200" u="sng" dirty="0" err="1">
                <a:solidFill>
                  <a:srgbClr val="000000"/>
                </a:solidFill>
              </a:rPr>
              <a:t>ülke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içinde</a:t>
            </a:r>
            <a:r>
              <a:rPr lang="en-US" sz="1200" u="sng" dirty="0">
                <a:solidFill>
                  <a:srgbClr val="000000"/>
                </a:solidFill>
              </a:rPr>
              <a:t> (</a:t>
            </a:r>
            <a:r>
              <a:rPr lang="en-US" sz="1200" u="sng" dirty="0" err="1">
                <a:solidFill>
                  <a:srgbClr val="000000"/>
                </a:solidFill>
              </a:rPr>
              <a:t>örneğin</a:t>
            </a:r>
            <a:r>
              <a:rPr lang="en-US" sz="1200" u="sng" dirty="0">
                <a:solidFill>
                  <a:srgbClr val="000000"/>
                </a:solidFill>
              </a:rPr>
              <a:t>, </a:t>
            </a:r>
            <a:r>
              <a:rPr lang="en-US" sz="1200" u="sng" dirty="0" err="1">
                <a:solidFill>
                  <a:srgbClr val="000000"/>
                </a:solidFill>
              </a:rPr>
              <a:t>tasma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yasaları</a:t>
            </a:r>
            <a:r>
              <a:rPr lang="en-US" sz="1200" u="sng" dirty="0">
                <a:solidFill>
                  <a:srgbClr val="000000"/>
                </a:solidFill>
              </a:rPr>
              <a:t>, </a:t>
            </a:r>
            <a:r>
              <a:rPr lang="en-US" sz="1200" u="sng" dirty="0" err="1">
                <a:solidFill>
                  <a:srgbClr val="000000"/>
                </a:solidFill>
              </a:rPr>
              <a:t>dolaşım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kısıtlamaları</a:t>
            </a:r>
            <a:r>
              <a:rPr lang="en-US" sz="1200" u="sng" dirty="0">
                <a:solidFill>
                  <a:srgbClr val="000000"/>
                </a:solidFill>
              </a:rPr>
              <a:t>)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 </a:t>
            </a:r>
            <a:endParaRPr lang="en-US" sz="1200" b="0" dirty="0" smtClean="0">
              <a:effectLst/>
            </a:endParaRPr>
          </a:p>
          <a:p>
            <a:pPr marL="277127" marR="252374" indent="4445">
              <a:spcBef>
                <a:spcPts val="958"/>
              </a:spcBef>
            </a:pP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ülkede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hareketinin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kontrolüne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yönelik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önlemler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genellikle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aşağıdaki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nedenlerle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alınır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endParaRPr lang="en-US" sz="1200" b="0" i="0" u="none" strike="noStrike" dirty="0" smtClean="0">
              <a:solidFill>
                <a:srgbClr val="000000"/>
              </a:solidFill>
              <a:effectLst/>
            </a:endParaRPr>
          </a:p>
          <a:p>
            <a:pPr marL="277127" marR="252374" indent="4445">
              <a:spcBef>
                <a:spcPts val="958"/>
              </a:spcBef>
            </a:pP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)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ülkede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hastalığı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mevcut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ise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kuduz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;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51181" indent="0" rtl="0">
              <a:spcBef>
                <a:spcPts val="186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0000"/>
                </a:solidFill>
              </a:rPr>
              <a:t>       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b) </a:t>
            </a:r>
            <a:r>
              <a:rPr lang="tr-TR" sz="1200" b="0" i="0" u="none" strike="noStrike" dirty="0" smtClean="0">
                <a:solidFill>
                  <a:srgbClr val="000000"/>
                </a:solidFill>
                <a:effectLst/>
              </a:rPr>
              <a:t>kamu güvenliği nedeni için</a:t>
            </a:r>
            <a:r>
              <a:rPr lang="en-US" sz="1200" b="0" i="0" u="none" strike="noStrike" dirty="0" smtClean="0">
                <a:solidFill>
                  <a:srgbClr val="000000"/>
                </a:solidFill>
                <a:effectLst/>
              </a:rPr>
              <a:t>;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7012" marR="176505" indent="0">
              <a:spcBef>
                <a:spcPts val="958"/>
              </a:spcBef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c)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sokak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uygulandığında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bölge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tr-TR" sz="1200" dirty="0" smtClean="0">
                <a:solidFill>
                  <a:srgbClr val="000000"/>
                </a:solidFill>
              </a:rPr>
              <a:t>semtteki </a:t>
            </a:r>
            <a:r>
              <a:rPr lang="en-US" sz="1200" dirty="0" smtClean="0">
                <a:solidFill>
                  <a:srgbClr val="000000"/>
                </a:solidFill>
              </a:rPr>
              <a:t>'</a:t>
            </a:r>
            <a:r>
              <a:rPr lang="en-US" sz="1200" dirty="0" err="1" smtClean="0">
                <a:solidFill>
                  <a:srgbClr val="000000"/>
                </a:solidFill>
              </a:rPr>
              <a:t>sahip</a:t>
            </a:r>
            <a:r>
              <a:rPr lang="tr-TR" sz="1200" dirty="0" err="1" smtClean="0">
                <a:solidFill>
                  <a:srgbClr val="000000"/>
                </a:solidFill>
              </a:rPr>
              <a:t>li</a:t>
            </a:r>
            <a:r>
              <a:rPr lang="tr-TR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' </a:t>
            </a:r>
            <a:r>
              <a:rPr lang="en-US" sz="1200" dirty="0" err="1">
                <a:solidFill>
                  <a:srgbClr val="000000"/>
                </a:solidFill>
              </a:rPr>
              <a:t>güvenliği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; </a:t>
            </a:r>
            <a:endParaRPr lang="en-US" sz="1200" b="0" i="0" u="none" strike="noStrike" dirty="0">
              <a:solidFill>
                <a:srgbClr val="000000"/>
              </a:solidFill>
              <a:effectLst/>
            </a:endParaRPr>
          </a:p>
          <a:p>
            <a:pPr marL="277012" marR="176505" indent="0">
              <a:spcBef>
                <a:spcPts val="958"/>
              </a:spcBef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d) </a:t>
            </a:r>
            <a:r>
              <a:rPr lang="en-US" sz="1200" dirty="0" err="1">
                <a:solidFill>
                  <a:srgbClr val="000000"/>
                </a:solidFill>
              </a:rPr>
              <a:t>yaban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hayatı</a:t>
            </a:r>
            <a:r>
              <a:rPr lang="tr-TR" sz="1200" dirty="0" err="1" smtClean="0">
                <a:solidFill>
                  <a:srgbClr val="000000"/>
                </a:solidFill>
              </a:rPr>
              <a:t>nı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çiftlik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hayvanlar</a:t>
            </a:r>
            <a:r>
              <a:rPr lang="tr-TR" sz="1200" dirty="0" err="1" smtClean="0">
                <a:solidFill>
                  <a:srgbClr val="000000"/>
                </a:solidFill>
              </a:rPr>
              <a:t>ın</a:t>
            </a:r>
            <a:r>
              <a:rPr lang="en-US" sz="1200" dirty="0" err="1" smtClean="0">
                <a:solidFill>
                  <a:srgbClr val="000000"/>
                </a:solidFill>
              </a:rPr>
              <a:t>ı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korumak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indent="0">
              <a:spcBef>
                <a:spcPts val="2478"/>
              </a:spcBef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9. </a:t>
            </a:r>
            <a:r>
              <a:rPr lang="en-US" sz="1200" u="sng" dirty="0" err="1">
                <a:solidFill>
                  <a:srgbClr val="000000"/>
                </a:solidFill>
              </a:rPr>
              <a:t>Ticari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amaçlı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köpek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satıcılarının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u="sng" dirty="0" err="1">
                <a:solidFill>
                  <a:srgbClr val="000000"/>
                </a:solidFill>
              </a:rPr>
              <a:t>yönetmeliği</a:t>
            </a:r>
            <a:r>
              <a:rPr lang="en-US" sz="1200" u="sng" dirty="0">
                <a:solidFill>
                  <a:srgbClr val="000000"/>
                </a:solidFill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72" marR="9703" indent="8065" algn="just">
              <a:spcBef>
                <a:spcPts val="1054"/>
              </a:spcBef>
            </a:pP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yetiştiricileri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satıcıları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dernek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kurmaya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derneğe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katılmaya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edilmelidir</a:t>
            </a:r>
            <a:r>
              <a:rPr lang="en-US" sz="1200" dirty="0">
                <a:solidFill>
                  <a:srgbClr val="000000"/>
                </a:solidFill>
              </a:rPr>
              <a:t>. Bu </a:t>
            </a:r>
            <a:r>
              <a:rPr lang="en-US" sz="1200" dirty="0" err="1">
                <a:solidFill>
                  <a:srgbClr val="000000"/>
                </a:solidFill>
              </a:rPr>
              <a:t>tür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dernekler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fiziksel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psikolojik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olarak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sağlıklı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yetiştirilmesine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satılmasına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yönelik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bağlılığı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etmelidir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çünkü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sağlıksız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terk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edilme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başıboş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nüfusun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parçası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olasılığı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daha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yüksek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olabilir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yetiştiricileri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satıcıları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tüm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sahiplerine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bakım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konusunda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tavsiye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vermeye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etmelidirler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Ticari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yetiştiricilerini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satıcılarını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kapsayan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düzenlemeler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barınma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uygun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yiyecek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içecek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yatak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sağlanması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yeterli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egzersiz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veteriner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bakımı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hastalık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kontrolü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özel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gereklilikleri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içermelidir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yetiştiricilerin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satıcıların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veteriner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muayenesi</a:t>
            </a:r>
            <a:r>
              <a:rPr lang="en-US" sz="1200" dirty="0">
                <a:solidFill>
                  <a:srgbClr val="000000"/>
                </a:solidFill>
              </a:rPr>
              <a:t> de </a:t>
            </a:r>
            <a:r>
              <a:rPr lang="en-US" sz="1200" dirty="0" err="1">
                <a:solidFill>
                  <a:srgbClr val="000000"/>
                </a:solidFill>
              </a:rPr>
              <a:t>dahil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olmak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üzere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düzenli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muayeneye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izin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vermelerini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gerektirebilir</a:t>
            </a:r>
            <a:r>
              <a:rPr lang="en-US" sz="1200" dirty="0" smtClean="0">
                <a:solidFill>
                  <a:srgbClr val="000000"/>
                </a:solidFill>
              </a:rPr>
              <a:t>.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indent="0" rtl="0">
              <a:spcBef>
                <a:spcPts val="1337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10.</a:t>
            </a:r>
            <a:r>
              <a:rPr lang="en-US" sz="12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tr-TR" sz="1200" b="0" i="0" u="sng" dirty="0" smtClean="0">
                <a:solidFill>
                  <a:srgbClr val="000000"/>
                </a:solidFill>
                <a:effectLst/>
              </a:rPr>
              <a:t>Köpek ısırığı vakalarında azalma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274472" marR="10236" algn="just">
              <a:spcBef>
                <a:spcPts val="1054"/>
              </a:spcBef>
            </a:pP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ısırıklarının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yaygınlığını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azaltmanın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etkili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yolu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eğitim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sahibine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sorumluluk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yüklemektir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sahipleri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Madde</a:t>
            </a:r>
            <a:r>
              <a:rPr lang="en-US" sz="1200" dirty="0">
                <a:solidFill>
                  <a:srgbClr val="000000"/>
                </a:solidFill>
              </a:rPr>
              <a:t> 7.7.6'nın 1. </a:t>
            </a:r>
            <a:r>
              <a:rPr lang="en-US" sz="1200" dirty="0" err="1">
                <a:solidFill>
                  <a:srgbClr val="000000"/>
                </a:solidFill>
              </a:rPr>
              <a:t>bendinde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açıklanan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sorumlu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sahibi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ilkeleri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konusunda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eğitilmelidir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Yetkili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Makamların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ceza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vermesini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veya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sorumsuz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sahipleri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başka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şekilde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ilgilenilmesini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sağlayan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yasal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mekanizmalar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gereklidir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Zorunlu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kayıt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tanımlama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şemaları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bu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tür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mekanizmaların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etkin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şekilde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uygulanmasını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kolaylaştıracaktır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Küçük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çocuklar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ısırıkları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için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yüksek</a:t>
            </a:r>
            <a:r>
              <a:rPr lang="en-US" sz="1200" dirty="0">
                <a:solidFill>
                  <a:srgbClr val="000000"/>
                </a:solidFill>
              </a:rPr>
              <a:t> risk </a:t>
            </a:r>
            <a:r>
              <a:rPr lang="en-US" sz="1200" dirty="0" err="1">
                <a:solidFill>
                  <a:srgbClr val="000000"/>
                </a:solidFill>
              </a:rPr>
              <a:t>altındaki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gruptur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Köpeğe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yönelik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davranışlara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odaklanan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halk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eğitim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programlarının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ısırığının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yaygınlığını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azaltmada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etkili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olduğu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gösterilmiştir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bu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programlar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teşvik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edilmelidir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Yetkililer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güvenliği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eğitim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programları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geliştirirken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köpek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davranış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uzmanlarından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tavsiye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almalıdır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pPr marL="0" indent="0" rtl="0">
              <a:spcBef>
                <a:spcPts val="1343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11.</a:t>
            </a:r>
            <a:r>
              <a:rPr lang="en-US" sz="1200" b="0" i="0" u="sng" dirty="0">
                <a:solidFill>
                  <a:srgbClr val="000000"/>
                </a:solidFill>
                <a:effectLst/>
              </a:rPr>
              <a:t> </a:t>
            </a:r>
            <a:r>
              <a:rPr lang="tr-TR" sz="1200" b="0" i="0" u="sng" dirty="0" smtClean="0">
                <a:solidFill>
                  <a:srgbClr val="000000"/>
                </a:solidFill>
                <a:effectLst/>
              </a:rPr>
              <a:t>Ötenazi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sz="1200" b="0" dirty="0">
              <a:effectLst/>
            </a:endParaRPr>
          </a:p>
          <a:p>
            <a:r>
              <a:rPr lang="en-US" sz="1200" dirty="0" err="1">
                <a:solidFill>
                  <a:srgbClr val="000000"/>
                </a:solidFill>
              </a:rPr>
              <a:t>Ötenazi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uygulandığında</a:t>
            </a:r>
            <a:r>
              <a:rPr lang="en-US" sz="1200" dirty="0">
                <a:solidFill>
                  <a:srgbClr val="000000"/>
                </a:solidFill>
              </a:rPr>
              <a:t>, en </a:t>
            </a:r>
            <a:r>
              <a:rPr lang="en-US" sz="1200" dirty="0" err="1">
                <a:solidFill>
                  <a:srgbClr val="000000"/>
                </a:solidFill>
              </a:rPr>
              <a:t>pratik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hızlı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insancıl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yöntemlerin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kullanılması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operatör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güvenliğinin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sağlanması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vurgusu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i="1" dirty="0" err="1">
                <a:solidFill>
                  <a:srgbClr val="000000"/>
                </a:solidFill>
              </a:rPr>
              <a:t>Karasal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</a:rPr>
              <a:t>Kod'daki</a:t>
            </a:r>
            <a:r>
              <a:rPr lang="tr-TR" sz="1200" i="1" dirty="0" smtClean="0">
                <a:solidFill>
                  <a:srgbClr val="000000"/>
                </a:solidFill>
              </a:rPr>
              <a:t>(</a:t>
            </a:r>
            <a:r>
              <a:rPr lang="tr-TR" sz="1200" dirty="0"/>
              <a:t>Karasal Hayvan Sağlığı </a:t>
            </a:r>
            <a:r>
              <a:rPr lang="tr-TR" sz="1200" dirty="0" smtClean="0"/>
              <a:t>Yasası)</a:t>
            </a:r>
            <a:r>
              <a:rPr lang="en-US" sz="1200" i="1" dirty="0" smtClean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genel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ilkelere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uyulmalıdır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Kullanılan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yöntem</a:t>
            </a:r>
            <a:r>
              <a:rPr lang="en-US" sz="1200" dirty="0">
                <a:solidFill>
                  <a:srgbClr val="000000"/>
                </a:solidFill>
              </a:rPr>
              <a:t> ne </a:t>
            </a:r>
            <a:r>
              <a:rPr lang="en-US" sz="1200" dirty="0" err="1">
                <a:solidFill>
                  <a:srgbClr val="000000"/>
                </a:solidFill>
              </a:rPr>
              <a:t>olursa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olsun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operatörlerin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uygun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şekilde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eğitilmesini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sağlayarak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sıkıntı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endişe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acıyı</a:t>
            </a:r>
            <a:r>
              <a:rPr lang="en-US" sz="1200" dirty="0">
                <a:solidFill>
                  <a:srgbClr val="000000"/>
                </a:solidFill>
              </a:rPr>
              <a:t> en </a:t>
            </a:r>
            <a:r>
              <a:rPr lang="en-US" sz="1200" dirty="0" err="1">
                <a:solidFill>
                  <a:srgbClr val="000000"/>
                </a:solidFill>
              </a:rPr>
              <a:t>aza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indirmek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önemlidir</a:t>
            </a:r>
            <a:r>
              <a:rPr lang="en-US" sz="1200" dirty="0">
                <a:solidFill>
                  <a:srgbClr val="000000"/>
                </a:solidFill>
              </a:rPr>
              <a:t>.</a:t>
            </a:r>
            <a:endParaRPr lang="tr-TR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"/>
            <a:ext cx="2661787" cy="1325563"/>
          </a:xfrm>
          <a:prstGeom prst="rect">
            <a:avLst/>
          </a:prstGeom>
        </p:spPr>
      </p:pic>
      <p:pic>
        <p:nvPicPr>
          <p:cNvPr id="6" name="Picture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xmlns="" id="{5153B236-E67D-2640-A433-BFC14F744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89" y="745152"/>
            <a:ext cx="2108135" cy="281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tr-TR" sz="2800" b="1" u="sng" dirty="0"/>
              <a:t>SOKAK KÖPEĞİ POPÜLASYON KONTROLÜ </a:t>
            </a:r>
            <a:r>
              <a:rPr lang="en-US" sz="2800" b="1" u="sng" dirty="0" smtClean="0"/>
              <a:t>: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/>
              <a:t>ROMANYA BAŞARI HİKAYESİ</a:t>
            </a:r>
            <a:endParaRPr lang="tr-TR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600" b="0" i="1" dirty="0" smtClean="0">
                <a:effectLst/>
              </a:rPr>
              <a:t>Durum</a:t>
            </a:r>
            <a:r>
              <a:rPr lang="en-US" sz="1600" b="0" i="1" dirty="0" smtClean="0">
                <a:effectLst/>
              </a:rPr>
              <a:t>:</a:t>
            </a:r>
            <a:r>
              <a:rPr lang="en-US" sz="1600" b="0" dirty="0">
                <a:effectLst/>
              </a:rPr>
              <a:t/>
            </a:r>
            <a:br>
              <a:rPr lang="en-US" sz="1600" b="0" dirty="0">
                <a:effectLst/>
              </a:rPr>
            </a:br>
            <a:endParaRPr lang="en-US" sz="1600" b="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Romanya'nın</a:t>
            </a:r>
            <a:r>
              <a:rPr lang="en-US" sz="1600" dirty="0"/>
              <a:t> </a:t>
            </a:r>
            <a:r>
              <a:rPr lang="en-US" sz="1600" dirty="0" err="1"/>
              <a:t>ciddi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köpek</a:t>
            </a:r>
            <a:r>
              <a:rPr lang="en-US" sz="1600" dirty="0"/>
              <a:t> </a:t>
            </a:r>
            <a:r>
              <a:rPr lang="en-US" sz="1600" dirty="0" err="1"/>
              <a:t>sorunu</a:t>
            </a:r>
            <a:r>
              <a:rPr lang="en-US" sz="1600" dirty="0"/>
              <a:t> var. </a:t>
            </a:r>
            <a:r>
              <a:rPr lang="en-US" sz="1600" dirty="0" err="1"/>
              <a:t>Sokaklarda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çevresinde</a:t>
            </a:r>
            <a:r>
              <a:rPr lang="en-US" sz="1600" dirty="0"/>
              <a:t> </a:t>
            </a:r>
            <a:r>
              <a:rPr lang="en-US" sz="1600" dirty="0" err="1"/>
              <a:t>çok</a:t>
            </a:r>
            <a:r>
              <a:rPr lang="en-US" sz="1600" dirty="0"/>
              <a:t> </a:t>
            </a:r>
            <a:r>
              <a:rPr lang="en-US" sz="1600" dirty="0" err="1"/>
              <a:t>fazla</a:t>
            </a:r>
            <a:r>
              <a:rPr lang="en-US" sz="1600" dirty="0"/>
              <a:t> </a:t>
            </a:r>
            <a:r>
              <a:rPr lang="en-US" sz="1600" dirty="0" err="1"/>
              <a:t>köpek</a:t>
            </a:r>
            <a:r>
              <a:rPr lang="en-US" sz="1600" dirty="0"/>
              <a:t> </a:t>
            </a:r>
            <a:r>
              <a:rPr lang="en-US" sz="1600" dirty="0" err="1"/>
              <a:t>var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köpeklere</a:t>
            </a:r>
            <a:r>
              <a:rPr lang="en-US" sz="1600" dirty="0"/>
              <a:t> </a:t>
            </a:r>
            <a:r>
              <a:rPr lang="en-US" sz="1600" dirty="0" err="1"/>
              <a:t>bakmaya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kısırlaştırmaya</a:t>
            </a:r>
            <a:r>
              <a:rPr lang="en-US" sz="1600" dirty="0"/>
              <a:t> </a:t>
            </a:r>
            <a:r>
              <a:rPr lang="en-US" sz="1600" dirty="0" err="1"/>
              <a:t>istekli</a:t>
            </a:r>
            <a:r>
              <a:rPr lang="en-US" sz="1600" dirty="0"/>
              <a:t> </a:t>
            </a:r>
            <a:r>
              <a:rPr lang="en-US" sz="1600" dirty="0" err="1"/>
              <a:t>yeterli</a:t>
            </a:r>
            <a:r>
              <a:rPr lang="en-US" sz="1600" dirty="0"/>
              <a:t> </a:t>
            </a:r>
            <a:r>
              <a:rPr lang="en-US" sz="1600" dirty="0" err="1"/>
              <a:t>sayıda</a:t>
            </a:r>
            <a:r>
              <a:rPr lang="en-US" sz="1600" dirty="0"/>
              <a:t> </a:t>
            </a:r>
            <a:r>
              <a:rPr lang="en-US" sz="1600" dirty="0" err="1"/>
              <a:t>sorumlu</a:t>
            </a:r>
            <a:r>
              <a:rPr lang="en-US" sz="1600" dirty="0"/>
              <a:t> </a:t>
            </a:r>
            <a:r>
              <a:rPr lang="en-US" sz="1600" dirty="0" err="1"/>
              <a:t>sahip</a:t>
            </a:r>
            <a:r>
              <a:rPr lang="en-US" sz="1600" dirty="0"/>
              <a:t> </a:t>
            </a:r>
            <a:r>
              <a:rPr lang="en-US" sz="1600" dirty="0" err="1"/>
              <a:t>yok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Romanya</a:t>
            </a:r>
            <a:r>
              <a:rPr lang="en-US" sz="1600" dirty="0"/>
              <a:t> 1990'da </a:t>
            </a:r>
            <a:r>
              <a:rPr lang="en-US" sz="1600" dirty="0" err="1"/>
              <a:t>demokrasiye</a:t>
            </a:r>
            <a:r>
              <a:rPr lang="en-US" sz="1600" dirty="0"/>
              <a:t> </a:t>
            </a:r>
            <a:r>
              <a:rPr lang="en-US" sz="1600" dirty="0" err="1"/>
              <a:t>geçtiğinden</a:t>
            </a:r>
            <a:r>
              <a:rPr lang="en-US" sz="1600" dirty="0"/>
              <a:t> </a:t>
            </a:r>
            <a:r>
              <a:rPr lang="en-US" sz="1600" dirty="0" err="1"/>
              <a:t>beri</a:t>
            </a:r>
            <a:r>
              <a:rPr lang="en-US" sz="1600" dirty="0"/>
              <a:t>, </a:t>
            </a:r>
            <a:r>
              <a:rPr lang="en-US" sz="1600" dirty="0" err="1"/>
              <a:t>politikacılar</a:t>
            </a:r>
            <a:r>
              <a:rPr lang="en-US" sz="1600" dirty="0"/>
              <a:t> </a:t>
            </a:r>
            <a:r>
              <a:rPr lang="en-US" sz="1600" dirty="0" err="1"/>
              <a:t>sorunun</a:t>
            </a:r>
            <a:r>
              <a:rPr lang="en-US" sz="1600" dirty="0"/>
              <a:t> </a:t>
            </a:r>
            <a:r>
              <a:rPr lang="en-US" sz="1600" dirty="0" err="1"/>
              <a:t>temel</a:t>
            </a:r>
            <a:r>
              <a:rPr lang="en-US" sz="1600" dirty="0"/>
              <a:t> </a:t>
            </a:r>
            <a:r>
              <a:rPr lang="en-US" sz="1600" dirty="0" err="1"/>
              <a:t>nedenini</a:t>
            </a:r>
            <a:r>
              <a:rPr lang="en-US" sz="1600" dirty="0"/>
              <a:t> </a:t>
            </a:r>
            <a:r>
              <a:rPr lang="en-US" sz="1600" dirty="0" err="1"/>
              <a:t>kavramak</a:t>
            </a:r>
            <a:r>
              <a:rPr lang="en-US" sz="1600" dirty="0"/>
              <a:t> </a:t>
            </a:r>
            <a:r>
              <a:rPr lang="en-US" sz="1600" dirty="0" err="1"/>
              <a:t>konusunda</a:t>
            </a:r>
            <a:r>
              <a:rPr lang="en-US" sz="1600" dirty="0"/>
              <a:t> </a:t>
            </a:r>
            <a:r>
              <a:rPr lang="en-US" sz="1600" dirty="0" err="1"/>
              <a:t>isteksizler</a:t>
            </a:r>
            <a:r>
              <a:rPr lang="en-US" sz="1600" dirty="0"/>
              <a:t>. Bu </a:t>
            </a:r>
            <a:r>
              <a:rPr lang="en-US" sz="1600" dirty="0" err="1"/>
              <a:t>istenmeyen</a:t>
            </a:r>
            <a:r>
              <a:rPr lang="en-US" sz="1600" dirty="0"/>
              <a:t> </a:t>
            </a:r>
            <a:r>
              <a:rPr lang="en-US" sz="1600" dirty="0" err="1"/>
              <a:t>köpeklerin</a:t>
            </a:r>
            <a:r>
              <a:rPr lang="en-US" sz="1600" dirty="0"/>
              <a:t> </a:t>
            </a:r>
            <a:r>
              <a:rPr lang="en-US" sz="1600" dirty="0" err="1"/>
              <a:t>nereden</a:t>
            </a:r>
            <a:r>
              <a:rPr lang="en-US" sz="1600" dirty="0"/>
              <a:t> </a:t>
            </a:r>
            <a:r>
              <a:rPr lang="en-US" sz="1600" dirty="0" err="1"/>
              <a:t>geldiğini</a:t>
            </a:r>
            <a:r>
              <a:rPr lang="en-US" sz="1600" dirty="0"/>
              <a:t> </a:t>
            </a:r>
            <a:r>
              <a:rPr lang="en-US" sz="1600" dirty="0" err="1"/>
              <a:t>anlama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köpek</a:t>
            </a:r>
            <a:r>
              <a:rPr lang="en-US" sz="1600" dirty="0"/>
              <a:t> </a:t>
            </a:r>
            <a:r>
              <a:rPr lang="en-US" sz="1600" dirty="0" err="1"/>
              <a:t>ekolojisini</a:t>
            </a:r>
            <a:r>
              <a:rPr lang="en-US" sz="1600" dirty="0"/>
              <a:t> </a:t>
            </a:r>
            <a:r>
              <a:rPr lang="en-US" sz="1600" dirty="0" err="1"/>
              <a:t>inceleme</a:t>
            </a:r>
            <a:r>
              <a:rPr lang="en-US" sz="1600" dirty="0"/>
              <a:t> </a:t>
            </a:r>
            <a:r>
              <a:rPr lang="en-US" sz="1600" dirty="0" err="1"/>
              <a:t>konusunda</a:t>
            </a:r>
            <a:r>
              <a:rPr lang="en-US" sz="1600" dirty="0"/>
              <a:t> </a:t>
            </a:r>
            <a:r>
              <a:rPr lang="en-US" sz="1600" dirty="0" err="1"/>
              <a:t>başarısız</a:t>
            </a:r>
            <a:r>
              <a:rPr lang="en-US" sz="1600" dirty="0"/>
              <a:t> </a:t>
            </a:r>
            <a:r>
              <a:rPr lang="en-US" sz="1600" dirty="0" err="1"/>
              <a:t>oldular</a:t>
            </a:r>
            <a:r>
              <a:rPr lang="en-US" sz="1600" dirty="0"/>
              <a:t>. </a:t>
            </a:r>
            <a:r>
              <a:rPr lang="en-US" sz="1600" b="0" i="0" u="none" strike="noStrike" dirty="0">
                <a:effectLst/>
              </a:rPr>
              <a:t> </a:t>
            </a:r>
            <a:endParaRPr lang="en-US" sz="1600" b="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Her </a:t>
            </a:r>
            <a:r>
              <a:rPr lang="en-US" sz="1600" dirty="0" err="1"/>
              <a:t>zaman</a:t>
            </a:r>
            <a:r>
              <a:rPr lang="en-US" sz="1600" dirty="0"/>
              <a:t> </a:t>
            </a:r>
            <a:r>
              <a:rPr lang="en-US" sz="1600" dirty="0" err="1"/>
              <a:t>başarısız</a:t>
            </a:r>
            <a:r>
              <a:rPr lang="en-US" sz="1600" dirty="0"/>
              <a:t> </a:t>
            </a:r>
            <a:r>
              <a:rPr lang="en-US" sz="1600" dirty="0" err="1"/>
              <a:t>olan</a:t>
            </a:r>
            <a:r>
              <a:rPr lang="en-US" sz="1600" dirty="0"/>
              <a:t> </a:t>
            </a:r>
            <a:r>
              <a:rPr lang="en-US" sz="1600" dirty="0" err="1"/>
              <a:t>düzensiz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pahalı</a:t>
            </a:r>
            <a:r>
              <a:rPr lang="en-US" sz="1600" dirty="0"/>
              <a:t> </a:t>
            </a:r>
            <a:r>
              <a:rPr lang="en-US" sz="1600" dirty="0" err="1"/>
              <a:t>köpek</a:t>
            </a:r>
            <a:r>
              <a:rPr lang="en-US" sz="1600" dirty="0"/>
              <a:t> </a:t>
            </a:r>
            <a:r>
              <a:rPr lang="en-US" sz="1600" dirty="0" err="1"/>
              <a:t>imha</a:t>
            </a:r>
            <a:r>
              <a:rPr lang="en-US" sz="1600" dirty="0"/>
              <a:t> </a:t>
            </a:r>
            <a:r>
              <a:rPr lang="en-US" sz="1600" dirty="0" err="1"/>
              <a:t>kampanyalarına</a:t>
            </a:r>
            <a:r>
              <a:rPr lang="en-US" sz="1600" dirty="0"/>
              <a:t> </a:t>
            </a:r>
            <a:r>
              <a:rPr lang="en-US" sz="1600" dirty="0" err="1"/>
              <a:t>giriştiler</a:t>
            </a:r>
            <a:r>
              <a:rPr lang="en-US" sz="1600" dirty="0" smtClean="0"/>
              <a:t>.</a:t>
            </a:r>
            <a:endParaRPr lang="tr-TR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Kısırlaştırma</a:t>
            </a:r>
            <a:r>
              <a:rPr lang="en-US" sz="1600" dirty="0"/>
              <a:t> </a:t>
            </a:r>
            <a:r>
              <a:rPr lang="en-US" sz="1600" dirty="0" err="1"/>
              <a:t>kampanyalarının</a:t>
            </a:r>
            <a:r>
              <a:rPr lang="en-US" sz="1600" dirty="0"/>
              <a:t> </a:t>
            </a:r>
            <a:r>
              <a:rPr lang="en-US" sz="1600" dirty="0" err="1"/>
              <a:t>denendiği</a:t>
            </a:r>
            <a:r>
              <a:rPr lang="en-US" sz="1600" dirty="0"/>
              <a:t> </a:t>
            </a:r>
            <a:r>
              <a:rPr lang="en-US" sz="1600" dirty="0" err="1"/>
              <a:t>yerlerde</a:t>
            </a:r>
            <a:r>
              <a:rPr lang="en-US" sz="1600" dirty="0"/>
              <a:t>, </a:t>
            </a:r>
            <a:r>
              <a:rPr lang="en-US" sz="1600" dirty="0" err="1"/>
              <a:t>kampanyalar</a:t>
            </a:r>
            <a:r>
              <a:rPr lang="en-US" sz="1600" dirty="0"/>
              <a:t> </a:t>
            </a:r>
            <a:r>
              <a:rPr lang="en-US" sz="1600" dirty="0" err="1"/>
              <a:t>uygun</a:t>
            </a:r>
            <a:r>
              <a:rPr lang="en-US" sz="1600" dirty="0"/>
              <a:t> </a:t>
            </a:r>
            <a:r>
              <a:rPr lang="en-US" sz="1600" dirty="0" err="1"/>
              <a:t>şekilde</a:t>
            </a:r>
            <a:r>
              <a:rPr lang="en-US" sz="1600" dirty="0"/>
              <a:t> </a:t>
            </a:r>
            <a:r>
              <a:rPr lang="en-US" sz="1600" dirty="0" err="1"/>
              <a:t>finanse</a:t>
            </a:r>
            <a:r>
              <a:rPr lang="en-US" sz="1600" dirty="0"/>
              <a:t> </a:t>
            </a:r>
            <a:r>
              <a:rPr lang="en-US" sz="1600" dirty="0" err="1"/>
              <a:t>edilemedi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yönetilemedi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sorunun</a:t>
            </a:r>
            <a:r>
              <a:rPr lang="en-US" sz="1600" dirty="0"/>
              <a:t> </a:t>
            </a:r>
            <a:r>
              <a:rPr lang="en-US" sz="1600" dirty="0" err="1"/>
              <a:t>kaynağına</a:t>
            </a:r>
            <a:r>
              <a:rPr lang="en-US" sz="1600" dirty="0"/>
              <a:t> -</a:t>
            </a:r>
            <a:r>
              <a:rPr lang="en-US" sz="1600" dirty="0" err="1"/>
              <a:t>sahipli</a:t>
            </a:r>
            <a:r>
              <a:rPr lang="en-US" sz="1600" dirty="0"/>
              <a:t> </a:t>
            </a:r>
            <a:r>
              <a:rPr lang="en-US" sz="1600" dirty="0" err="1"/>
              <a:t>veya</a:t>
            </a:r>
            <a:r>
              <a:rPr lang="en-US" sz="1600" dirty="0"/>
              <a:t> </a:t>
            </a:r>
            <a:r>
              <a:rPr lang="en-US" sz="1600" dirty="0" err="1"/>
              <a:t>yarı</a:t>
            </a:r>
            <a:r>
              <a:rPr lang="en-US" sz="1600" dirty="0"/>
              <a:t> </a:t>
            </a:r>
            <a:r>
              <a:rPr lang="en-US" sz="1600" dirty="0" err="1"/>
              <a:t>sahipli</a:t>
            </a:r>
            <a:r>
              <a:rPr lang="en-US" sz="1600" dirty="0"/>
              <a:t> </a:t>
            </a:r>
            <a:r>
              <a:rPr lang="en-US" sz="1600" dirty="0" err="1"/>
              <a:t>köpekler</a:t>
            </a:r>
            <a:r>
              <a:rPr lang="en-US" sz="1600" dirty="0"/>
              <a:t>- </a:t>
            </a:r>
            <a:r>
              <a:rPr lang="en-US" sz="1600" dirty="0" err="1"/>
              <a:t>odaklanılmadı</a:t>
            </a:r>
            <a:r>
              <a:rPr lang="en-US" sz="1600" b="0" i="0" u="none" strike="noStrike" dirty="0" smtClean="0">
                <a:effectLst/>
              </a:rPr>
              <a:t>.</a:t>
            </a:r>
            <a:endParaRPr lang="tr-TR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02" y="588171"/>
            <a:ext cx="4772455" cy="2374296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373C08B5-BB62-E946-AFE6-AA36FB7A2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957" y="3201415"/>
            <a:ext cx="3517901" cy="234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5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tr-TR" sz="2800" b="1" u="sng" dirty="0"/>
              <a:t>SOKAK KÖPEĞİ POPÜLASYON KONTROLÜ </a:t>
            </a:r>
            <a:r>
              <a:rPr lang="en-US" sz="2800" b="1" u="sng" dirty="0"/>
              <a:t>:</a:t>
            </a:r>
            <a:br>
              <a:rPr lang="en-US" sz="2800" b="1" u="sng" dirty="0"/>
            </a:br>
            <a:r>
              <a:rPr lang="en-US" sz="2800" b="1" u="sng" dirty="0"/>
              <a:t>ROMANYA BAŞARI HİKAYESİ</a:t>
            </a:r>
            <a:endParaRPr lang="tr-TR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tr-TR" sz="1700" i="1" dirty="0" smtClean="0"/>
              <a:t>Başarı</a:t>
            </a:r>
            <a:r>
              <a:rPr lang="en-US" sz="1700" i="1" dirty="0" smtClean="0"/>
              <a:t>:</a:t>
            </a:r>
            <a:endParaRPr lang="en-US" sz="1700" i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2004'te (SOS Dogs </a:t>
            </a:r>
            <a:r>
              <a:rPr lang="en-US" sz="1700" dirty="0" err="1"/>
              <a:t>başladığında</a:t>
            </a:r>
            <a:r>
              <a:rPr lang="en-US" sz="1700" dirty="0"/>
              <a:t>) </a:t>
            </a:r>
            <a:r>
              <a:rPr lang="en-US" sz="1700" dirty="0" err="1"/>
              <a:t>Oradea'da</a:t>
            </a:r>
            <a:r>
              <a:rPr lang="en-US" sz="1700" dirty="0"/>
              <a:t> en </a:t>
            </a:r>
            <a:r>
              <a:rPr lang="en-US" sz="1700" dirty="0" err="1"/>
              <a:t>az</a:t>
            </a:r>
            <a:r>
              <a:rPr lang="en-US" sz="1700" dirty="0"/>
              <a:t> 4200 </a:t>
            </a:r>
            <a:r>
              <a:rPr lang="tr-TR" sz="1700" dirty="0" smtClean="0"/>
              <a:t>denetimsiz </a:t>
            </a:r>
            <a:r>
              <a:rPr lang="en-US" sz="1700" dirty="0" err="1" smtClean="0"/>
              <a:t>köpek</a:t>
            </a:r>
            <a:r>
              <a:rPr lang="en-US" sz="1700" dirty="0" smtClean="0"/>
              <a:t> </a:t>
            </a:r>
            <a:r>
              <a:rPr lang="en-US" sz="1700" dirty="0" err="1"/>
              <a:t>vardı</a:t>
            </a:r>
            <a:r>
              <a:rPr lang="en-US" sz="1700" dirty="0"/>
              <a:t>, </a:t>
            </a:r>
            <a:r>
              <a:rPr lang="en-US" sz="1700" dirty="0" err="1"/>
              <a:t>bu</a:t>
            </a:r>
            <a:r>
              <a:rPr lang="en-US" sz="1700" dirty="0"/>
              <a:t> </a:t>
            </a:r>
            <a:r>
              <a:rPr lang="en-US" sz="1700" dirty="0" err="1"/>
              <a:t>kilometrekare</a:t>
            </a:r>
            <a:r>
              <a:rPr lang="en-US" sz="1700" dirty="0"/>
              <a:t> </a:t>
            </a:r>
            <a:r>
              <a:rPr lang="en-US" sz="1700" dirty="0" err="1"/>
              <a:t>başına</a:t>
            </a:r>
            <a:r>
              <a:rPr lang="en-US" sz="1700" dirty="0"/>
              <a:t> 70 </a:t>
            </a:r>
            <a:r>
              <a:rPr lang="tr-TR" sz="1700" dirty="0" smtClean="0"/>
              <a:t>denetimsiz </a:t>
            </a:r>
            <a:r>
              <a:rPr lang="en-US" sz="1700" dirty="0" err="1" smtClean="0"/>
              <a:t>köpek</a:t>
            </a:r>
            <a:r>
              <a:rPr lang="en-US" sz="1700" dirty="0" smtClean="0"/>
              <a:t> </a:t>
            </a:r>
            <a:r>
              <a:rPr lang="en-US" sz="1700" dirty="0" err="1"/>
              <a:t>demekti</a:t>
            </a:r>
            <a:r>
              <a:rPr lang="en-US" sz="1700" dirty="0" smtClean="0"/>
              <a:t>.</a:t>
            </a:r>
            <a:endParaRPr lang="tr-TR" sz="17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23.09.2006 </a:t>
            </a:r>
            <a:r>
              <a:rPr lang="en-US" sz="1700" dirty="0" err="1"/>
              <a:t>itibariyle</a:t>
            </a:r>
            <a:r>
              <a:rPr lang="en-US" sz="1700" dirty="0"/>
              <a:t> SOS Dogs Oradea, </a:t>
            </a:r>
            <a:r>
              <a:rPr lang="tr-TR" sz="1700" dirty="0" smtClean="0"/>
              <a:t>denetimsiz </a:t>
            </a:r>
            <a:r>
              <a:rPr lang="en-US" sz="1700" dirty="0" err="1" smtClean="0"/>
              <a:t>köpeklerin</a:t>
            </a:r>
            <a:r>
              <a:rPr lang="en-US" sz="1700" dirty="0" smtClean="0"/>
              <a:t> </a:t>
            </a:r>
            <a:r>
              <a:rPr lang="en-US" sz="1700" dirty="0" err="1"/>
              <a:t>sayısını</a:t>
            </a:r>
            <a:r>
              <a:rPr lang="en-US" sz="1700" dirty="0"/>
              <a:t> </a:t>
            </a:r>
            <a:r>
              <a:rPr lang="en-US" sz="1700" dirty="0" err="1"/>
              <a:t>yaklaşık</a:t>
            </a:r>
            <a:r>
              <a:rPr lang="en-US" sz="1700" dirty="0"/>
              <a:t> 1224'e, </a:t>
            </a:r>
            <a:r>
              <a:rPr lang="en-US" sz="1700" dirty="0" err="1"/>
              <a:t>kilometrekare</a:t>
            </a:r>
            <a:r>
              <a:rPr lang="en-US" sz="1700" dirty="0"/>
              <a:t> </a:t>
            </a:r>
            <a:r>
              <a:rPr lang="en-US" sz="1700" dirty="0" err="1"/>
              <a:t>başına</a:t>
            </a:r>
            <a:r>
              <a:rPr lang="en-US" sz="1700" dirty="0"/>
              <a:t> 20.4 </a:t>
            </a:r>
            <a:r>
              <a:rPr lang="en-US" sz="1700" dirty="0" err="1"/>
              <a:t>köpek</a:t>
            </a:r>
            <a:r>
              <a:rPr lang="en-US" sz="1700" dirty="0"/>
              <a:t> </a:t>
            </a:r>
            <a:r>
              <a:rPr lang="en-US" sz="1700" dirty="0" err="1"/>
              <a:t>yoğunluğuna</a:t>
            </a:r>
            <a:r>
              <a:rPr lang="en-US" sz="1700" dirty="0"/>
              <a:t> </a:t>
            </a:r>
            <a:r>
              <a:rPr lang="en-US" sz="1700" dirty="0" err="1"/>
              <a:t>indirmişti</a:t>
            </a:r>
            <a:r>
              <a:rPr lang="en-US" sz="1700" dirty="0" smtClean="0"/>
              <a:t>.</a:t>
            </a:r>
            <a:endParaRPr lang="tr-TR" sz="17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/>
              <a:t>30.04.2010 </a:t>
            </a:r>
            <a:r>
              <a:rPr lang="en-US" sz="1700" dirty="0" err="1"/>
              <a:t>itibariyle</a:t>
            </a:r>
            <a:r>
              <a:rPr lang="en-US" sz="1700" dirty="0"/>
              <a:t>, </a:t>
            </a:r>
            <a:r>
              <a:rPr lang="en-US" sz="1700" dirty="0" err="1"/>
              <a:t>Oradea'daki</a:t>
            </a:r>
            <a:r>
              <a:rPr lang="en-US" sz="1700" dirty="0"/>
              <a:t> </a:t>
            </a:r>
            <a:r>
              <a:rPr lang="en-US" sz="1700" dirty="0" err="1"/>
              <a:t>denetlenmeyen</a:t>
            </a:r>
            <a:r>
              <a:rPr lang="en-US" sz="1700" dirty="0"/>
              <a:t> </a:t>
            </a:r>
            <a:r>
              <a:rPr lang="en-US" sz="1700" dirty="0" err="1"/>
              <a:t>köpeklerin</a:t>
            </a:r>
            <a:r>
              <a:rPr lang="en-US" sz="1700" dirty="0"/>
              <a:t> </a:t>
            </a:r>
            <a:r>
              <a:rPr lang="en-US" sz="1700" dirty="0" err="1"/>
              <a:t>sayısını</a:t>
            </a:r>
            <a:r>
              <a:rPr lang="en-US" sz="1700" dirty="0"/>
              <a:t> </a:t>
            </a:r>
            <a:r>
              <a:rPr lang="en-US" sz="1700" dirty="0" err="1"/>
              <a:t>daha</a:t>
            </a:r>
            <a:r>
              <a:rPr lang="en-US" sz="1700" dirty="0"/>
              <a:t> da </a:t>
            </a:r>
            <a:r>
              <a:rPr lang="en-US" sz="1700" dirty="0" err="1"/>
              <a:t>azaltarak</a:t>
            </a:r>
            <a:r>
              <a:rPr lang="en-US" sz="1700" dirty="0"/>
              <a:t> </a:t>
            </a:r>
            <a:r>
              <a:rPr lang="en-US" sz="1700" dirty="0" err="1"/>
              <a:t>kilometrekare</a:t>
            </a:r>
            <a:r>
              <a:rPr lang="en-US" sz="1700" dirty="0"/>
              <a:t> </a:t>
            </a:r>
            <a:r>
              <a:rPr lang="en-US" sz="1700" dirty="0" err="1"/>
              <a:t>başına</a:t>
            </a:r>
            <a:r>
              <a:rPr lang="en-US" sz="1700" dirty="0"/>
              <a:t> 10,5 </a:t>
            </a:r>
            <a:r>
              <a:rPr lang="en-US" sz="1700" dirty="0" err="1"/>
              <a:t>köpeğe</a:t>
            </a:r>
            <a:r>
              <a:rPr lang="en-US" sz="1700" dirty="0"/>
              <a:t> </a:t>
            </a:r>
            <a:r>
              <a:rPr lang="en-US" sz="1700" dirty="0" err="1"/>
              <a:t>indirdiler</a:t>
            </a:r>
            <a:r>
              <a:rPr lang="en-US" sz="1700" dirty="0"/>
              <a:t> </a:t>
            </a:r>
            <a:r>
              <a:rPr lang="en-US" sz="1700" dirty="0" err="1"/>
              <a:t>ve</a:t>
            </a:r>
            <a:r>
              <a:rPr lang="en-US" sz="1700" dirty="0"/>
              <a:t> </a:t>
            </a:r>
            <a:r>
              <a:rPr lang="en-US" sz="1700" dirty="0" err="1"/>
              <a:t>denetimsiz</a:t>
            </a:r>
            <a:r>
              <a:rPr lang="en-US" sz="1700" dirty="0"/>
              <a:t> </a:t>
            </a:r>
            <a:r>
              <a:rPr lang="en-US" sz="1700" dirty="0" err="1"/>
              <a:t>toplam</a:t>
            </a:r>
            <a:r>
              <a:rPr lang="en-US" sz="1700" dirty="0"/>
              <a:t> 630 </a:t>
            </a:r>
            <a:r>
              <a:rPr lang="en-US" sz="1700" dirty="0" err="1"/>
              <a:t>köpek</a:t>
            </a:r>
            <a:r>
              <a:rPr lang="en-US" sz="1700" dirty="0"/>
              <a:t> </a:t>
            </a:r>
            <a:r>
              <a:rPr lang="en-US" sz="1700" dirty="0" err="1"/>
              <a:t>nüfusu</a:t>
            </a:r>
            <a:r>
              <a:rPr lang="en-US" sz="1700" dirty="0"/>
              <a:t> </a:t>
            </a:r>
            <a:r>
              <a:rPr lang="en-US" sz="1700" dirty="0" err="1" smtClean="0"/>
              <a:t>oluşturdular</a:t>
            </a:r>
            <a:r>
              <a:rPr lang="en-US" sz="1700" b="1" i="0" u="none" strike="noStrike" dirty="0" smtClean="0">
                <a:effectLst/>
              </a:rPr>
              <a:t>.</a:t>
            </a:r>
            <a:r>
              <a:rPr lang="en-US" sz="1700" b="0" i="0" u="none" strike="noStrike" dirty="0">
                <a:effectLst/>
              </a:rPr>
              <a:t>  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700" dirty="0" err="1"/>
              <a:t>Ek</a:t>
            </a:r>
            <a:r>
              <a:rPr lang="en-US" sz="1700" dirty="0"/>
              <a:t> </a:t>
            </a:r>
            <a:r>
              <a:rPr lang="en-US" sz="1700" dirty="0" err="1"/>
              <a:t>olarak</a:t>
            </a:r>
            <a:r>
              <a:rPr lang="en-US" sz="1700" dirty="0"/>
              <a:t>, </a:t>
            </a:r>
            <a:r>
              <a:rPr lang="en-US" sz="1700" dirty="0" err="1"/>
              <a:t>kilometrekare</a:t>
            </a:r>
            <a:r>
              <a:rPr lang="en-US" sz="1700" dirty="0"/>
              <a:t> </a:t>
            </a:r>
            <a:r>
              <a:rPr lang="en-US" sz="1700" dirty="0" err="1"/>
              <a:t>başına</a:t>
            </a:r>
            <a:r>
              <a:rPr lang="en-US" sz="1700" dirty="0"/>
              <a:t> </a:t>
            </a:r>
            <a:r>
              <a:rPr lang="en-US" sz="1700" dirty="0" err="1"/>
              <a:t>uygun</a:t>
            </a:r>
            <a:r>
              <a:rPr lang="en-US" sz="1700" dirty="0"/>
              <a:t> </a:t>
            </a:r>
            <a:r>
              <a:rPr lang="en-US" sz="1700" dirty="0" err="1"/>
              <a:t>şekilde</a:t>
            </a:r>
            <a:r>
              <a:rPr lang="en-US" sz="1700" dirty="0"/>
              <a:t> </a:t>
            </a:r>
            <a:r>
              <a:rPr lang="en-US" sz="1700" dirty="0" err="1"/>
              <a:t>denetlenen</a:t>
            </a:r>
            <a:r>
              <a:rPr lang="en-US" sz="1700" dirty="0"/>
              <a:t> en </a:t>
            </a:r>
            <a:r>
              <a:rPr lang="en-US" sz="1700" dirty="0" err="1"/>
              <a:t>az</a:t>
            </a:r>
            <a:r>
              <a:rPr lang="en-US" sz="1700" dirty="0"/>
              <a:t> 10 </a:t>
            </a:r>
            <a:r>
              <a:rPr lang="en-US" sz="1700" dirty="0" err="1"/>
              <a:t>sahipli</a:t>
            </a:r>
            <a:r>
              <a:rPr lang="en-US" sz="1700" dirty="0"/>
              <a:t> </a:t>
            </a:r>
            <a:r>
              <a:rPr lang="en-US" sz="1700" dirty="0" err="1"/>
              <a:t>köpek</a:t>
            </a:r>
            <a:r>
              <a:rPr lang="en-US" sz="1700" dirty="0"/>
              <a:t> </a:t>
            </a:r>
            <a:r>
              <a:rPr lang="en-US" sz="1700" dirty="0" err="1"/>
              <a:t>daha</a:t>
            </a:r>
            <a:r>
              <a:rPr lang="en-US" sz="1700" dirty="0"/>
              <a:t> </a:t>
            </a:r>
            <a:r>
              <a:rPr lang="en-US" sz="1700" dirty="0" err="1"/>
              <a:t>vardır</a:t>
            </a:r>
            <a:r>
              <a:rPr lang="en-US" sz="1700" dirty="0"/>
              <a:t>.</a:t>
            </a:r>
            <a:endParaRPr lang="tr-TR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02" y="588171"/>
            <a:ext cx="4772455" cy="237429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58D1A99-26A0-4C90-AF78-3370F1611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7813" y="3444039"/>
            <a:ext cx="3571444" cy="23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44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9047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38642C-62C4-4E31-A5D3-BB1DD8CA39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9F66240-8C38-4069-A5C9-2D3FCD97E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B61A-3654-4F98-84DD-8D2120CA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tr-TR" sz="2800" b="1" u="sng" dirty="0"/>
              <a:t>SOKAK KÖPEĞİ POPÜLASYON KONTROLÜ </a:t>
            </a:r>
            <a:r>
              <a:rPr lang="en-US" sz="2800" b="1" u="sng" dirty="0"/>
              <a:t>:</a:t>
            </a:r>
            <a:br>
              <a:rPr lang="en-US" sz="2800" b="1" u="sng" dirty="0"/>
            </a:br>
            <a:r>
              <a:rPr lang="en-US" sz="2800" b="1" u="sng" dirty="0"/>
              <a:t>ROMANYA BAŞARI HİKAYESİ</a:t>
            </a:r>
            <a:endParaRPr lang="tr-TR" sz="28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957C7-48B9-4E00-9424-9FCAD4A11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1400" b="1" i="0" u="none" strike="noStrike" dirty="0" smtClean="0">
                <a:effectLst/>
              </a:rPr>
              <a:t>YAKALA VE ÖLDÜR </a:t>
            </a:r>
            <a:r>
              <a:rPr lang="en-US" sz="1400" b="1" dirty="0"/>
              <a:t>– para </a:t>
            </a:r>
            <a:r>
              <a:rPr lang="en-US" sz="1400" b="1" dirty="0" err="1"/>
              <a:t>kaybı</a:t>
            </a:r>
            <a:r>
              <a:rPr lang="en-US" sz="1400" b="1" dirty="0"/>
              <a:t> </a:t>
            </a:r>
            <a:r>
              <a:rPr lang="en-US" sz="1400" b="1" dirty="0" err="1"/>
              <a:t>ve</a:t>
            </a:r>
            <a:r>
              <a:rPr lang="en-US" sz="1400" b="1" dirty="0"/>
              <a:t> </a:t>
            </a:r>
            <a:r>
              <a:rPr lang="en-US" sz="1400" b="1" dirty="0" err="1"/>
              <a:t>başarısızlığa</a:t>
            </a:r>
            <a:r>
              <a:rPr lang="en-US" sz="1400" b="1" dirty="0"/>
              <a:t> </a:t>
            </a:r>
            <a:r>
              <a:rPr lang="en-US" sz="1400" b="1" dirty="0" err="1" smtClean="0"/>
              <a:t>mahkum</a:t>
            </a:r>
            <a:r>
              <a:rPr lang="tr-TR" sz="1400" b="1" dirty="0" smtClean="0"/>
              <a:t> uygulama</a:t>
            </a:r>
            <a:r>
              <a:rPr lang="en-US" sz="1400" b="1" dirty="0" smtClean="0"/>
              <a:t>.</a:t>
            </a:r>
            <a:endParaRPr lang="en-US" sz="1400" i="0" u="none" strike="noStrike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err="1"/>
              <a:t>Romanya'daki</a:t>
            </a:r>
            <a:r>
              <a:rPr lang="en-US" sz="1400" dirty="0"/>
              <a:t> </a:t>
            </a:r>
            <a:r>
              <a:rPr lang="en-US" sz="1400" dirty="0" err="1"/>
              <a:t>birçok</a:t>
            </a:r>
            <a:r>
              <a:rPr lang="en-US" sz="1400" dirty="0"/>
              <a:t> </a:t>
            </a:r>
            <a:r>
              <a:rPr lang="en-US" sz="1400" dirty="0" err="1"/>
              <a:t>şehir</a:t>
            </a:r>
            <a:r>
              <a:rPr lang="en-US" sz="1400" dirty="0"/>
              <a:t>, son 20 </a:t>
            </a:r>
            <a:r>
              <a:rPr lang="en-US" sz="1400" dirty="0" err="1"/>
              <a:t>yılda</a:t>
            </a:r>
            <a:r>
              <a:rPr lang="en-US" sz="1400" dirty="0"/>
              <a:t> </a:t>
            </a:r>
            <a:r>
              <a:rPr lang="en-US" sz="1400" dirty="0" err="1"/>
              <a:t>köpek</a:t>
            </a:r>
            <a:r>
              <a:rPr lang="en-US" sz="1400" dirty="0"/>
              <a:t> </a:t>
            </a:r>
            <a:r>
              <a:rPr lang="en-US" sz="1400" dirty="0" err="1"/>
              <a:t>sorununu</a:t>
            </a:r>
            <a:r>
              <a:rPr lang="en-US" sz="1400" dirty="0"/>
              <a:t> </a:t>
            </a:r>
            <a:r>
              <a:rPr lang="en-US" sz="1400" dirty="0" err="1"/>
              <a:t>sokaklardan</a:t>
            </a:r>
            <a:r>
              <a:rPr lang="en-US" sz="1400" dirty="0"/>
              <a:t> </a:t>
            </a:r>
            <a:r>
              <a:rPr lang="en-US" sz="1400" dirty="0" err="1"/>
              <a:t>köpekleri</a:t>
            </a:r>
            <a:r>
              <a:rPr lang="en-US" sz="1400" dirty="0"/>
              <a:t> </a:t>
            </a:r>
            <a:r>
              <a:rPr lang="en-US" sz="1400" dirty="0" err="1"/>
              <a:t>toplayarak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genellikle</a:t>
            </a:r>
            <a:r>
              <a:rPr lang="en-US" sz="1400" dirty="0"/>
              <a:t> </a:t>
            </a:r>
            <a:r>
              <a:rPr lang="en-US" sz="1400" dirty="0" err="1"/>
              <a:t>barbarca</a:t>
            </a:r>
            <a:r>
              <a:rPr lang="en-US" sz="1400" dirty="0"/>
              <a:t> </a:t>
            </a:r>
            <a:r>
              <a:rPr lang="en-US" sz="1400" dirty="0" err="1"/>
              <a:t>yollarla</a:t>
            </a:r>
            <a:r>
              <a:rPr lang="en-US" sz="1400" dirty="0"/>
              <a:t> </a:t>
            </a:r>
            <a:r>
              <a:rPr lang="en-US" sz="1400" dirty="0" err="1"/>
              <a:t>öldürerek</a:t>
            </a:r>
            <a:r>
              <a:rPr lang="en-US" sz="1400" dirty="0"/>
              <a:t> </a:t>
            </a:r>
            <a:r>
              <a:rPr lang="en-US" sz="1400" dirty="0" err="1"/>
              <a:t>çözmeye</a:t>
            </a:r>
            <a:r>
              <a:rPr lang="en-US" sz="1400" dirty="0"/>
              <a:t> </a:t>
            </a:r>
            <a:r>
              <a:rPr lang="en-US" sz="1400" dirty="0" err="1" smtClean="0"/>
              <a:t>çalıştı</a:t>
            </a:r>
            <a:r>
              <a:rPr lang="en-US" sz="1400" dirty="0" smtClean="0"/>
              <a:t>.</a:t>
            </a:r>
            <a:endParaRPr lang="en-US" sz="1400" b="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1400" b="0" i="1" u="sng" strike="noStrike" dirty="0" smtClean="0">
                <a:effectLst/>
              </a:rPr>
              <a:t>Neden </a:t>
            </a:r>
            <a:r>
              <a:rPr lang="tr-TR" sz="1400" b="0" i="1" u="sng" strike="noStrike" dirty="0" err="1" smtClean="0">
                <a:effectLst/>
              </a:rPr>
              <a:t>Yakala&amp;Öldür</a:t>
            </a:r>
            <a:r>
              <a:rPr lang="tr-TR" sz="1400" b="0" i="1" u="sng" strike="noStrike" dirty="0" smtClean="0">
                <a:effectLst/>
              </a:rPr>
              <a:t> her zaman başarısız olur</a:t>
            </a:r>
            <a:r>
              <a:rPr lang="en-US" sz="1400" b="0" i="1" u="sng" strike="noStrike" dirty="0" smtClean="0">
                <a:effectLst/>
              </a:rPr>
              <a:t>?</a:t>
            </a:r>
            <a:endParaRPr lang="en-US" sz="1400" b="0" i="1" u="sng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tr-TR" sz="1400" dirty="0" smtClean="0"/>
              <a:t>Çünkü y</a:t>
            </a:r>
            <a:r>
              <a:rPr lang="en-US" sz="1400" dirty="0" err="1" smtClean="0"/>
              <a:t>anlış</a:t>
            </a:r>
            <a:r>
              <a:rPr lang="en-US" sz="1400" dirty="0" smtClean="0"/>
              <a:t> </a:t>
            </a:r>
            <a:r>
              <a:rPr lang="en-US" sz="1400" dirty="0" err="1"/>
              <a:t>hedefe</a:t>
            </a:r>
            <a:r>
              <a:rPr lang="en-US" sz="1400" dirty="0"/>
              <a:t> </a:t>
            </a:r>
            <a:r>
              <a:rPr lang="en-US" sz="1400" dirty="0" err="1"/>
              <a:t>yönelik</a:t>
            </a:r>
            <a:r>
              <a:rPr lang="en-US" sz="1400" dirty="0"/>
              <a:t> </a:t>
            </a:r>
            <a:r>
              <a:rPr lang="en-US" sz="1400" dirty="0" err="1"/>
              <a:t>olduğu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.</a:t>
            </a:r>
            <a:r>
              <a:rPr lang="en-US" sz="1400" b="0" i="0" u="none" strike="noStrike" dirty="0">
                <a:effectLst/>
              </a:rPr>
              <a:t> </a:t>
            </a:r>
            <a:endParaRPr lang="en-US" sz="1400" b="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err="1"/>
              <a:t>Sokak</a:t>
            </a:r>
            <a:r>
              <a:rPr lang="en-US" sz="1400" dirty="0"/>
              <a:t> </a:t>
            </a:r>
            <a:r>
              <a:rPr lang="en-US" sz="1400" dirty="0" err="1"/>
              <a:t>köpeği</a:t>
            </a:r>
            <a:r>
              <a:rPr lang="en-US" sz="1400" dirty="0"/>
              <a:t> </a:t>
            </a:r>
            <a:r>
              <a:rPr lang="en-US" sz="1400" dirty="0" err="1"/>
              <a:t>sorununun</a:t>
            </a:r>
            <a:r>
              <a:rPr lang="en-US" sz="1400" dirty="0"/>
              <a:t> </a:t>
            </a:r>
            <a:r>
              <a:rPr lang="en-US" sz="1400" dirty="0" err="1"/>
              <a:t>kaynağı</a:t>
            </a:r>
            <a:r>
              <a:rPr lang="en-US" sz="1400" dirty="0"/>
              <a:t>, </a:t>
            </a:r>
            <a:r>
              <a:rPr lang="en-US" sz="1400" dirty="0" err="1"/>
              <a:t>yiyecek</a:t>
            </a:r>
            <a:r>
              <a:rPr lang="en-US" sz="1400" dirty="0"/>
              <a:t> </a:t>
            </a:r>
            <a:r>
              <a:rPr lang="en-US" sz="1400" dirty="0" err="1"/>
              <a:t>arayan</a:t>
            </a:r>
            <a:r>
              <a:rPr lang="en-US" sz="1400" dirty="0"/>
              <a:t> </a:t>
            </a:r>
            <a:r>
              <a:rPr lang="en-US" sz="1400" dirty="0" err="1"/>
              <a:t>vahşi</a:t>
            </a:r>
            <a:r>
              <a:rPr lang="en-US" sz="1400" dirty="0"/>
              <a:t> </a:t>
            </a:r>
            <a:r>
              <a:rPr lang="en-US" sz="1400" dirty="0" err="1"/>
              <a:t>köpekler</a:t>
            </a:r>
            <a:r>
              <a:rPr lang="en-US" sz="1400" dirty="0"/>
              <a:t> </a:t>
            </a:r>
            <a:r>
              <a:rPr lang="en-US" sz="1400" dirty="0" err="1"/>
              <a:t>değildir</a:t>
            </a:r>
            <a:r>
              <a:rPr lang="en-US" sz="1400" dirty="0"/>
              <a:t>. </a:t>
            </a:r>
            <a:r>
              <a:rPr lang="en-US" sz="1400" dirty="0" err="1"/>
              <a:t>Üreme</a:t>
            </a:r>
            <a:r>
              <a:rPr lang="en-US" sz="1400" dirty="0"/>
              <a:t> </a:t>
            </a:r>
            <a:r>
              <a:rPr lang="en-US" sz="1400" dirty="0" err="1"/>
              <a:t>açısından</a:t>
            </a:r>
            <a:r>
              <a:rPr lang="en-US" sz="1400" dirty="0"/>
              <a:t> en </a:t>
            </a:r>
            <a:r>
              <a:rPr lang="en-US" sz="1400" dirty="0" err="1"/>
              <a:t>başarılı</a:t>
            </a:r>
            <a:r>
              <a:rPr lang="en-US" sz="1400" dirty="0"/>
              <a:t> </a:t>
            </a:r>
            <a:r>
              <a:rPr lang="en-US" sz="1400" dirty="0" err="1"/>
              <a:t>köpekler</a:t>
            </a:r>
            <a:r>
              <a:rPr lang="en-US" sz="1400" dirty="0"/>
              <a:t>, </a:t>
            </a:r>
            <a:r>
              <a:rPr lang="en-US" sz="1400" dirty="0" err="1"/>
              <a:t>sahipleri</a:t>
            </a:r>
            <a:r>
              <a:rPr lang="en-US" sz="1400" dirty="0"/>
              <a:t>, </a:t>
            </a:r>
            <a:r>
              <a:rPr lang="en-US" sz="1400" dirty="0" err="1"/>
              <a:t>besleyicileri</a:t>
            </a:r>
            <a:r>
              <a:rPr lang="en-US" sz="1400" dirty="0"/>
              <a:t> </a:t>
            </a:r>
            <a:r>
              <a:rPr lang="en-US" sz="1400" dirty="0" err="1"/>
              <a:t>veya</a:t>
            </a:r>
            <a:r>
              <a:rPr lang="en-US" sz="1400" dirty="0"/>
              <a:t> </a:t>
            </a:r>
            <a:r>
              <a:rPr lang="en-US" sz="1400" dirty="0" err="1"/>
              <a:t>koruyucuları</a:t>
            </a:r>
            <a:r>
              <a:rPr lang="en-US" sz="1400" dirty="0"/>
              <a:t> </a:t>
            </a:r>
            <a:r>
              <a:rPr lang="en-US" sz="1400" dirty="0" err="1"/>
              <a:t>olanlardır</a:t>
            </a:r>
            <a:r>
              <a:rPr lang="en-US" sz="1400" dirty="0"/>
              <a:t>. </a:t>
            </a:r>
            <a:r>
              <a:rPr lang="en-US" sz="1400" dirty="0" err="1"/>
              <a:t>Vahşi</a:t>
            </a:r>
            <a:r>
              <a:rPr lang="en-US" sz="1400" dirty="0"/>
              <a:t> </a:t>
            </a:r>
            <a:r>
              <a:rPr lang="en-US" sz="1400" dirty="0" err="1"/>
              <a:t>köpeklerden</a:t>
            </a:r>
            <a:r>
              <a:rPr lang="en-US" sz="1400" dirty="0"/>
              <a:t> </a:t>
            </a:r>
            <a:r>
              <a:rPr lang="en-US" sz="1400" dirty="0" err="1"/>
              <a:t>çok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yavru</a:t>
            </a:r>
            <a:r>
              <a:rPr lang="en-US" sz="1400" dirty="0"/>
              <a:t> </a:t>
            </a:r>
            <a:r>
              <a:rPr lang="en-US" sz="1400" dirty="0" err="1"/>
              <a:t>hayatta</a:t>
            </a:r>
            <a:r>
              <a:rPr lang="en-US" sz="1400" dirty="0"/>
              <a:t> </a:t>
            </a:r>
            <a:r>
              <a:rPr lang="en-US" sz="1400" dirty="0" err="1"/>
              <a:t>kalır</a:t>
            </a:r>
            <a:r>
              <a:rPr lang="en-US" sz="1400" dirty="0"/>
              <a:t>. </a:t>
            </a:r>
            <a:r>
              <a:rPr lang="en-US" sz="1400" dirty="0" err="1"/>
              <a:t>Benzin</a:t>
            </a:r>
            <a:r>
              <a:rPr lang="en-US" sz="1400" dirty="0"/>
              <a:t> </a:t>
            </a:r>
            <a:r>
              <a:rPr lang="en-US" sz="1400" dirty="0" err="1"/>
              <a:t>istasyonlarındaki</a:t>
            </a:r>
            <a:r>
              <a:rPr lang="en-US" sz="1400" dirty="0"/>
              <a:t>, </a:t>
            </a:r>
            <a:r>
              <a:rPr lang="en-US" sz="1400" dirty="0" err="1"/>
              <a:t>fabrikalardaki</a:t>
            </a:r>
            <a:r>
              <a:rPr lang="en-US" sz="1400" dirty="0"/>
              <a:t>, </a:t>
            </a:r>
            <a:r>
              <a:rPr lang="en-US" sz="1400" dirty="0" err="1"/>
              <a:t>apartman</a:t>
            </a:r>
            <a:r>
              <a:rPr lang="en-US" sz="1400" dirty="0"/>
              <a:t> </a:t>
            </a:r>
            <a:r>
              <a:rPr lang="en-US" sz="1400" dirty="0" err="1"/>
              <a:t>bloklarındaki</a:t>
            </a:r>
            <a:r>
              <a:rPr lang="en-US" sz="1400" dirty="0"/>
              <a:t>, </a:t>
            </a:r>
            <a:r>
              <a:rPr lang="en-US" sz="1400" dirty="0" err="1"/>
              <a:t>otoparklardaki</a:t>
            </a:r>
            <a:r>
              <a:rPr lang="en-US" sz="1400" dirty="0"/>
              <a:t> vb. </a:t>
            </a:r>
            <a:r>
              <a:rPr lang="en-US" sz="1400" dirty="0" err="1"/>
              <a:t>iyi</a:t>
            </a:r>
            <a:r>
              <a:rPr lang="en-US" sz="1400" dirty="0"/>
              <a:t> </a:t>
            </a:r>
            <a:r>
              <a:rPr lang="en-US" sz="1400" dirty="0" err="1"/>
              <a:t>beslenmiş</a:t>
            </a:r>
            <a:r>
              <a:rPr lang="en-US" sz="1400" dirty="0"/>
              <a:t> </a:t>
            </a:r>
            <a:r>
              <a:rPr lang="en-US" sz="1400" dirty="0" err="1" smtClean="0"/>
              <a:t>köpekler</a:t>
            </a:r>
            <a:r>
              <a:rPr lang="tr-TR" sz="1400" dirty="0" smtClean="0"/>
              <a:t>in</a:t>
            </a:r>
            <a:r>
              <a:rPr lang="en-US" sz="1400" dirty="0" smtClean="0"/>
              <a:t> </a:t>
            </a:r>
            <a:r>
              <a:rPr lang="tr-TR" sz="1400" dirty="0" smtClean="0"/>
              <a:t>çoğu </a:t>
            </a:r>
            <a:r>
              <a:rPr lang="en-US" sz="1400" dirty="0" err="1" smtClean="0"/>
              <a:t>yavru</a:t>
            </a:r>
            <a:r>
              <a:rPr lang="tr-TR" sz="1400" dirty="0" smtClean="0"/>
              <a:t>su</a:t>
            </a:r>
            <a:r>
              <a:rPr lang="en-US" sz="1400" dirty="0" smtClean="0"/>
              <a:t>, </a:t>
            </a:r>
            <a:r>
              <a:rPr lang="en-US" sz="1400" dirty="0"/>
              <a:t>en </a:t>
            </a:r>
            <a:r>
              <a:rPr lang="en-US" sz="1400" dirty="0" err="1"/>
              <a:t>azından</a:t>
            </a:r>
            <a:r>
              <a:rPr lang="en-US" sz="1400" dirty="0"/>
              <a:t> </a:t>
            </a:r>
            <a:r>
              <a:rPr lang="en-US" sz="1400" dirty="0" err="1" smtClean="0"/>
              <a:t>üreme</a:t>
            </a:r>
            <a:r>
              <a:rPr lang="en-US" sz="1400" dirty="0" smtClean="0"/>
              <a:t> </a:t>
            </a:r>
            <a:r>
              <a:rPr lang="en-US" sz="1400" dirty="0" err="1"/>
              <a:t>yaşına</a:t>
            </a:r>
            <a:r>
              <a:rPr lang="en-US" sz="1400" dirty="0"/>
              <a:t> </a:t>
            </a:r>
            <a:r>
              <a:rPr lang="en-US" sz="1400" dirty="0" err="1"/>
              <a:t>kadar</a:t>
            </a:r>
            <a:r>
              <a:rPr lang="en-US" sz="1400" dirty="0"/>
              <a:t> </a:t>
            </a:r>
            <a:r>
              <a:rPr lang="en-US" sz="1400" dirty="0" err="1"/>
              <a:t>hayatta</a:t>
            </a:r>
            <a:r>
              <a:rPr lang="en-US" sz="1400" dirty="0"/>
              <a:t> </a:t>
            </a:r>
            <a:r>
              <a:rPr lang="en-US" sz="1400" dirty="0" err="1"/>
              <a:t>kalır</a:t>
            </a:r>
            <a:r>
              <a:rPr lang="en-US" sz="1400" dirty="0"/>
              <a:t>. </a:t>
            </a:r>
            <a:r>
              <a:rPr lang="en-US" sz="1400" b="0" i="0" u="none" strike="noStrike" dirty="0">
                <a:effectLst/>
              </a:rPr>
              <a:t> </a:t>
            </a:r>
            <a:endParaRPr lang="en-US" sz="1400" b="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 err="1"/>
              <a:t>Belediye</a:t>
            </a:r>
            <a:r>
              <a:rPr lang="en-US" sz="1400" dirty="0"/>
              <a:t> </a:t>
            </a:r>
            <a:r>
              <a:rPr lang="en-US" sz="1400" dirty="0" err="1"/>
              <a:t>köpek</a:t>
            </a:r>
            <a:r>
              <a:rPr lang="en-US" sz="1400" dirty="0"/>
              <a:t> </a:t>
            </a:r>
            <a:r>
              <a:rPr lang="en-US" sz="1400" dirty="0" err="1"/>
              <a:t>avcıları</a:t>
            </a:r>
            <a:r>
              <a:rPr lang="en-US" sz="1400" dirty="0"/>
              <a:t>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iyi</a:t>
            </a:r>
            <a:r>
              <a:rPr lang="en-US" sz="1400" dirty="0"/>
              <a:t> </a:t>
            </a:r>
            <a:r>
              <a:rPr lang="en-US" sz="1400" dirty="0" err="1"/>
              <a:t>beslenmiş</a:t>
            </a:r>
            <a:r>
              <a:rPr lang="en-US" sz="1400" dirty="0"/>
              <a:t> "</a:t>
            </a:r>
            <a:r>
              <a:rPr lang="en-US" sz="1400" dirty="0" err="1"/>
              <a:t>yarı</a:t>
            </a:r>
            <a:r>
              <a:rPr lang="en-US" sz="1400" dirty="0"/>
              <a:t> </a:t>
            </a:r>
            <a:r>
              <a:rPr lang="en-US" sz="1400" dirty="0" err="1" smtClean="0"/>
              <a:t>sahipl</a:t>
            </a:r>
            <a:r>
              <a:rPr lang="tr-TR" sz="1400" dirty="0" smtClean="0"/>
              <a:t>i</a:t>
            </a:r>
            <a:r>
              <a:rPr lang="en-US" sz="1400" dirty="0" smtClean="0"/>
              <a:t>" </a:t>
            </a:r>
            <a:r>
              <a:rPr lang="en-US" sz="1400" dirty="0" err="1"/>
              <a:t>köpekleri</a:t>
            </a:r>
            <a:r>
              <a:rPr lang="en-US" sz="1400" dirty="0"/>
              <a:t> </a:t>
            </a:r>
            <a:r>
              <a:rPr lang="en-US" sz="1400" dirty="0" err="1"/>
              <a:t>toplamaya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öldürmeye</a:t>
            </a:r>
            <a:r>
              <a:rPr lang="en-US" sz="1400" dirty="0"/>
              <a:t> </a:t>
            </a:r>
            <a:r>
              <a:rPr lang="en-US" sz="1400" dirty="0" err="1"/>
              <a:t>geldiğinde</a:t>
            </a:r>
            <a:r>
              <a:rPr lang="en-US" sz="1400" dirty="0"/>
              <a:t>, </a:t>
            </a:r>
            <a:r>
              <a:rPr lang="en-US" sz="1400" dirty="0" err="1"/>
              <a:t>bu</a:t>
            </a:r>
            <a:r>
              <a:rPr lang="en-US" sz="1400" dirty="0"/>
              <a:t> </a:t>
            </a:r>
            <a:r>
              <a:rPr lang="en-US" sz="1400" dirty="0" err="1"/>
              <a:t>köpeklere</a:t>
            </a:r>
            <a:r>
              <a:rPr lang="en-US" sz="1400" dirty="0"/>
              <a:t> </a:t>
            </a:r>
            <a:r>
              <a:rPr lang="en-US" sz="1400" dirty="0" err="1"/>
              <a:t>müsamaha</a:t>
            </a:r>
            <a:r>
              <a:rPr lang="en-US" sz="1400" dirty="0"/>
              <a:t> </a:t>
            </a:r>
            <a:r>
              <a:rPr lang="en-US" sz="1400" dirty="0" err="1"/>
              <a:t>gösteren</a:t>
            </a:r>
            <a:r>
              <a:rPr lang="en-US" sz="1400" dirty="0"/>
              <a:t> </a:t>
            </a:r>
            <a:r>
              <a:rPr lang="en-US" sz="1400" dirty="0" err="1"/>
              <a:t>insanların</a:t>
            </a:r>
            <a:r>
              <a:rPr lang="en-US" sz="1400" dirty="0"/>
              <a:t> </a:t>
            </a:r>
            <a:r>
              <a:rPr lang="en-US" sz="1400" dirty="0" err="1"/>
              <a:t>onları</a:t>
            </a:r>
            <a:r>
              <a:rPr lang="en-US" sz="1400" dirty="0"/>
              <a:t> </a:t>
            </a:r>
            <a:r>
              <a:rPr lang="en-US" sz="1400" dirty="0" err="1"/>
              <a:t>koruduğu</a:t>
            </a:r>
            <a:r>
              <a:rPr lang="en-US" sz="1400" dirty="0"/>
              <a:t> </a:t>
            </a:r>
            <a:r>
              <a:rPr lang="en-US" sz="1400" dirty="0" err="1"/>
              <a:t>açıktır</a:t>
            </a:r>
            <a:r>
              <a:rPr lang="en-US" sz="1400" dirty="0"/>
              <a:t>. </a:t>
            </a:r>
            <a:r>
              <a:rPr lang="en-US" sz="1400" dirty="0" err="1"/>
              <a:t>Hatta</a:t>
            </a:r>
            <a:r>
              <a:rPr lang="en-US" sz="1400" dirty="0"/>
              <a:t> </a:t>
            </a:r>
            <a:r>
              <a:rPr lang="en-US" sz="1400" dirty="0" err="1"/>
              <a:t>bazıları</a:t>
            </a:r>
            <a:r>
              <a:rPr lang="en-US" sz="1400" dirty="0"/>
              <a:t> </a:t>
            </a:r>
            <a:r>
              <a:rPr lang="en-US" sz="1400" dirty="0" err="1"/>
              <a:t>köpek</a:t>
            </a:r>
            <a:r>
              <a:rPr lang="en-US" sz="1400" dirty="0"/>
              <a:t> </a:t>
            </a:r>
            <a:r>
              <a:rPr lang="en-US" sz="1400" dirty="0" err="1"/>
              <a:t>avcılarına</a:t>
            </a:r>
            <a:r>
              <a:rPr lang="en-US" sz="1400" dirty="0"/>
              <a:t> </a:t>
            </a:r>
            <a:r>
              <a:rPr lang="en-US" sz="1400" dirty="0" err="1"/>
              <a:t>köpeklerini</a:t>
            </a:r>
            <a:r>
              <a:rPr lang="en-US" sz="1400" dirty="0"/>
              <a:t> </a:t>
            </a:r>
            <a:r>
              <a:rPr lang="en-US" sz="1400" dirty="0" err="1"/>
              <a:t>rahat</a:t>
            </a:r>
            <a:r>
              <a:rPr lang="en-US" sz="1400" dirty="0"/>
              <a:t> </a:t>
            </a:r>
            <a:r>
              <a:rPr lang="en-US" sz="1400" dirty="0" err="1"/>
              <a:t>bırakmaları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rüşvet</a:t>
            </a:r>
            <a:r>
              <a:rPr lang="en-US" sz="1400" dirty="0"/>
              <a:t> </a:t>
            </a:r>
            <a:r>
              <a:rPr lang="en-US" sz="1400" dirty="0" err="1" smtClean="0"/>
              <a:t>veri</a:t>
            </a:r>
            <a:r>
              <a:rPr lang="tr-TR" sz="1400" dirty="0" smtClean="0"/>
              <a:t>r</a:t>
            </a:r>
            <a:r>
              <a:rPr lang="en-US" sz="1400" dirty="0" smtClean="0"/>
              <a:t>.</a:t>
            </a:r>
            <a:r>
              <a:rPr lang="en-US" sz="1400" b="0" i="0" u="none" strike="noStrike" dirty="0">
                <a:effectLst/>
              </a:rPr>
              <a:t> </a:t>
            </a:r>
            <a:endParaRPr lang="en-US" sz="1400" b="0" dirty="0">
              <a:effectLst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Bu </a:t>
            </a:r>
            <a:r>
              <a:rPr lang="en-US" sz="1400" dirty="0" err="1"/>
              <a:t>nedenle</a:t>
            </a:r>
            <a:r>
              <a:rPr lang="en-US" sz="1400" dirty="0"/>
              <a:t> </a:t>
            </a:r>
            <a:r>
              <a:rPr lang="en-US" sz="1400" dirty="0" err="1"/>
              <a:t>sorun</a:t>
            </a:r>
            <a:r>
              <a:rPr lang="en-US" sz="1400" dirty="0"/>
              <a:t> </a:t>
            </a:r>
            <a:r>
              <a:rPr lang="en-US" sz="1400" dirty="0" err="1"/>
              <a:t>köpeklerin</a:t>
            </a:r>
            <a:r>
              <a:rPr lang="en-US" sz="1400" dirty="0"/>
              <a:t> </a:t>
            </a:r>
            <a:r>
              <a:rPr lang="en-US" sz="1400" dirty="0" err="1"/>
              <a:t>kendileri</a:t>
            </a:r>
            <a:r>
              <a:rPr lang="en-US" sz="1400" dirty="0"/>
              <a:t> </a:t>
            </a:r>
            <a:r>
              <a:rPr lang="en-US" sz="1400" dirty="0" err="1"/>
              <a:t>değildir</a:t>
            </a:r>
            <a:r>
              <a:rPr lang="en-US" sz="1400" dirty="0"/>
              <a:t>. </a:t>
            </a:r>
            <a:r>
              <a:rPr lang="en-US" sz="1400" dirty="0" err="1"/>
              <a:t>Tüm</a:t>
            </a:r>
            <a:r>
              <a:rPr lang="en-US" sz="1400" dirty="0"/>
              <a:t> </a:t>
            </a:r>
            <a:r>
              <a:rPr lang="en-US" sz="1400" dirty="0" err="1"/>
              <a:t>doğurgan</a:t>
            </a:r>
            <a:r>
              <a:rPr lang="en-US" sz="1400" dirty="0"/>
              <a:t> </a:t>
            </a:r>
            <a:r>
              <a:rPr lang="en-US" sz="1400" dirty="0" err="1"/>
              <a:t>köpeklerin</a:t>
            </a:r>
            <a:r>
              <a:rPr lang="en-US" sz="1400" dirty="0"/>
              <a:t> </a:t>
            </a:r>
            <a:r>
              <a:rPr lang="en-US" sz="1400" dirty="0" err="1"/>
              <a:t>kısırlaştırılması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</a:t>
            </a:r>
            <a:r>
              <a:rPr lang="en-US" sz="1400" dirty="0" err="1"/>
              <a:t>köpekleri</a:t>
            </a:r>
            <a:r>
              <a:rPr lang="en-US" sz="1400" dirty="0"/>
              <a:t> </a:t>
            </a:r>
            <a:r>
              <a:rPr lang="en-US" sz="1400" dirty="0" err="1"/>
              <a:t>besleyen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koruyan</a:t>
            </a:r>
            <a:r>
              <a:rPr lang="en-US" sz="1400" dirty="0"/>
              <a:t> </a:t>
            </a:r>
            <a:r>
              <a:rPr lang="en-US" sz="1400" dirty="0" err="1"/>
              <a:t>vatandaşların</a:t>
            </a:r>
            <a:r>
              <a:rPr lang="en-US" sz="1400" dirty="0"/>
              <a:t> </a:t>
            </a:r>
            <a:r>
              <a:rPr lang="en-US" sz="1400" dirty="0" err="1"/>
              <a:t>yardımını</a:t>
            </a:r>
            <a:r>
              <a:rPr lang="en-US" sz="1400" dirty="0"/>
              <a:t> </a:t>
            </a:r>
            <a:r>
              <a:rPr lang="en-US" sz="1400" dirty="0" err="1"/>
              <a:t>almamız</a:t>
            </a:r>
            <a:r>
              <a:rPr lang="en-US" sz="1400" dirty="0"/>
              <a:t> </a:t>
            </a:r>
            <a:r>
              <a:rPr lang="en-US" sz="1400" dirty="0" err="1" smtClean="0"/>
              <a:t>gerekiyor</a:t>
            </a:r>
            <a:r>
              <a:rPr lang="en-US" sz="1400" dirty="0" smtClean="0"/>
              <a:t>.</a:t>
            </a:r>
            <a:endParaRPr lang="tr-TR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E9F644-3AD1-42C0-9646-63212CED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02" y="588171"/>
            <a:ext cx="4772455" cy="237429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23E44AD4-FD31-4C82-BBF7-6C33D306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7813" y="3444039"/>
            <a:ext cx="3571444" cy="23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59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856</Words>
  <Application>Microsoft Office PowerPoint</Application>
  <PresentationFormat>Geniş ekran</PresentationFormat>
  <Paragraphs>195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“KISIRLAŞTIR &amp; BIRAK”</vt:lpstr>
      <vt:lpstr>SOKAK KÖPEĞİ POPÜLASYON KONTROLÜ: TANIMI</vt:lpstr>
      <vt:lpstr>SOKAK KÖPEĞİ POPÜLASYON KONTROLÜ : HEDEFLER</vt:lpstr>
      <vt:lpstr>SOKAK KÖPEĞİ POPÜLASYON KONTROLÜ : ANA ADIMLAR</vt:lpstr>
      <vt:lpstr>SOKAK KÖPEĞİ POPÜLASYON KONTROLÜ : ANA ADIMLAR</vt:lpstr>
      <vt:lpstr>SOKAK KÖPEĞİ POPÜLASYON KONTROLÜ : ANA ADIMLAR</vt:lpstr>
      <vt:lpstr>SOKAK KÖPEĞİ POPÜLASYON KONTROLÜ : ROMANYA BAŞARI HİKAYESİ</vt:lpstr>
      <vt:lpstr>SOKAK KÖPEĞİ POPÜLASYON KONTROLÜ : ROMANYA BAŞARI HİKAYESİ</vt:lpstr>
      <vt:lpstr>SOKAK KÖPEĞİ POPÜLASYON KONTROLÜ : ROMANYA BAŞARI HİKAYESİ</vt:lpstr>
      <vt:lpstr>SOKAK KÖPEĞİ POPÜLASYON KONTROLÜ : ROMANYA BAŞARI HİKAYESİ</vt:lpstr>
      <vt:lpstr>SOKAK KÖPEĞİ POPÜLASYON KONTROLÜ : ROMANYA BAŞARI HİKAYESİ</vt:lpstr>
      <vt:lpstr>SOKAK KÖPEĞİ POPÜLASYON KONTROLÜ : İSTANBUL İÇİN PROJE TEKLİFİ</vt:lpstr>
      <vt:lpstr>SOKAK KÖPEĞİ POPÜLASYON KONTROLÜ : İSTANBUL İÇİN PROJE TEKLİFİ</vt:lpstr>
      <vt:lpstr>SOKAK KÖPEĞİ POPÜLASYON KONTROLÜ : İSTANBUL İÇİN PROJE TEKLİFİ</vt:lpstr>
      <vt:lpstr>SOKAK KÖPEĞİ POPÜLASYON KONTROLÜ : İSTANBUL İÇİN PROJE TEKLİFİ</vt:lpstr>
      <vt:lpstr>SOKAK KÖPEĞİ POPÜLASYON KONTROLÜ : İSTANBUL İÇİN PROJE TEKLİFİ</vt:lpstr>
      <vt:lpstr>SOKAK KÖPEĞİ POPÜLASYON KONTROLÜ : İSTANBUL İÇİN PROJE TEKLİFİ</vt:lpstr>
      <vt:lpstr>SOKAK KÖPEĞİ POPÜLASYON KONTROLÜ : İSTANBUL İÇİN PROJE TEKLİFİ</vt:lpstr>
      <vt:lpstr>TEŞEKKÜRLER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“NEUTER &amp; RETURN”</dc:title>
  <dc:creator>Yasemin Oral</dc:creator>
  <cp:lastModifiedBy>ceren</cp:lastModifiedBy>
  <cp:revision>35</cp:revision>
  <dcterms:created xsi:type="dcterms:W3CDTF">2021-05-30T17:16:33Z</dcterms:created>
  <dcterms:modified xsi:type="dcterms:W3CDTF">2022-11-22T12:59:49Z</dcterms:modified>
</cp:coreProperties>
</file>